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10" r:id="rId2"/>
    <p:sldId id="256" r:id="rId3"/>
    <p:sldId id="257" r:id="rId4"/>
    <p:sldId id="258" r:id="rId5"/>
    <p:sldId id="259" r:id="rId6"/>
    <p:sldId id="260" r:id="rId7"/>
    <p:sldId id="261" r:id="rId8"/>
    <p:sldId id="262" r:id="rId9"/>
    <p:sldId id="263" r:id="rId10"/>
    <p:sldId id="264"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1" y="152400"/>
            <a:ext cx="6870700" cy="16002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685800" y="1828800"/>
            <a:ext cx="7696200" cy="3657600"/>
          </a:xfrm>
        </p:spPr>
        <p:txBody>
          <a:bodyPr/>
          <a:lstStyle/>
          <a:p>
            <a:endParaRPr lang="en-AU"/>
          </a:p>
        </p:txBody>
      </p:sp>
      <p:sp>
        <p:nvSpPr>
          <p:cNvPr id="4" name="Date Placeholder 3"/>
          <p:cNvSpPr>
            <a:spLocks noGrp="1"/>
          </p:cNvSpPr>
          <p:nvPr>
            <p:ph type="dt" sz="half" idx="10"/>
          </p:nvPr>
        </p:nvSpPr>
        <p:spPr>
          <a:xfrm>
            <a:off x="13716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560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18300" y="6248400"/>
            <a:ext cx="1905000" cy="457200"/>
          </a:xfrm>
        </p:spPr>
        <p:txBody>
          <a:bodyPr/>
          <a:lstStyle>
            <a:lvl1pPr>
              <a:defRPr/>
            </a:lvl1pPr>
          </a:lstStyle>
          <a:p>
            <a:fld id="{75A8D8D3-F1B9-47B0-B297-ED8602B87BD8}"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24/11/2010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E42590C-6180-4E89-9030-62B8737826E4}" type="datetimeFigureOut">
              <a:rPr lang="en-AU" smtClean="0"/>
              <a:pPr/>
              <a:t>24/11/2010</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93B4F7D-E392-46F9-A43E-173C38D6AD3E}"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mtIMpLbOxAA&amp;feature=related"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au/imgres?imgurl=http://www.harvardsquarelibrary.org/stafford/images/bfskinner.jpg&amp;imgrefurl=http://www.harvardsquarelibrary.org/stafford/rs_skinner.htm&amp;h=613&amp;w=432&amp;sz=53&amp;hl=en&amp;start=3&amp;tbnid=QTxA1AhkA-oLZM:&amp;tbnh=136&amp;tbnw=96&amp;prev=/images?q=bf+skinner&amp;gbv=2&amp;hl=en&amp;sa=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www.teachertube.com/viewVideo.php?video_id=5893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lvOV7g3osfM&amp;feature=related" TargetMode="External"/><Relationship Id="rId2" Type="http://schemas.openxmlformats.org/officeDocument/2006/relationships/hyperlink" Target="http://www.youtube.com/watch?v=hhqumfpxuzI&amp;feature=relate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guardian.co.uk/education/2009/feb/06/mr-grimes-fil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com.au/imgres?imgurl=http://www.nsf.gov/news/mmg/media/images/child_f.jpg&amp;imgrefurl=http://www.nsf.gov/news/news_images.jsp?cntn_id=110709&amp;org=HRD&amp;h=220&amp;w=350&amp;sz=54&amp;hl=en&amp;start=7&amp;tbnid=2OA6-TzTQcmeAM:&amp;tbnh=75&amp;tbnw=120&amp;prev=/images?q=angry+child&amp;gbv=2&amp;hl=en"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au/imgres?imgurl=http://www.thelandguru.com/sell-my-lake-county-home/lake-county-school-reports.jpg&amp;imgrefurl=http://www.thelandguru.com/sell-my-lake-county-home/clearlakeresorthomes2.html&amp;h=463&amp;w=347&amp;sz=37&amp;hl=en&amp;start=30&amp;tbnid=7o5GE8Q1VRs4sM:&amp;tbnh=128&amp;tbnw=96&amp;prev=/images?q=school&amp;start=18&amp;gbv=2&amp;ndsp=18&amp;hl=en&amp;sa=N"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guardian.co.uk/education/2009/feb/06/mr-grimes-fil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BFC3796-A57B-466F-9CDA-40B9B7EE6278}" type="slidenum">
              <a:rPr lang="en-US" smtClean="0"/>
              <a:pPr/>
              <a:t>1</a:t>
            </a:fld>
            <a:endParaRPr lang="en-US"/>
          </a:p>
        </p:txBody>
      </p:sp>
      <p:sp>
        <p:nvSpPr>
          <p:cNvPr id="4" name="Content Placeholder 3"/>
          <p:cNvSpPr>
            <a:spLocks noGrp="1"/>
          </p:cNvSpPr>
          <p:nvPr>
            <p:ph sz="quarter" idx="1"/>
          </p:nvPr>
        </p:nvSpPr>
        <p:spPr/>
        <p:txBody>
          <a:bodyPr/>
          <a:lstStyle/>
          <a:p>
            <a:r>
              <a:rPr lang="en-AU" dirty="0" smtClean="0"/>
              <a:t>http://</a:t>
            </a:r>
            <a:r>
              <a:rPr lang="en-AU" dirty="0" smtClean="0">
                <a:hlinkClick r:id="rId2"/>
              </a:rPr>
              <a:t>www.youtube.com/watch?v=mtIMpLbOxAA&amp;feature=related</a:t>
            </a:r>
            <a:endParaRPr lang="en-AU"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Goal of Discipline</a:t>
            </a:r>
            <a:endParaRPr lang="en-AU" dirty="0"/>
          </a:p>
        </p:txBody>
      </p:sp>
      <p:sp>
        <p:nvSpPr>
          <p:cNvPr id="3" name="Content Placeholder 2"/>
          <p:cNvSpPr>
            <a:spLocks noGrp="1"/>
          </p:cNvSpPr>
          <p:nvPr>
            <p:ph idx="1"/>
          </p:nvPr>
        </p:nvSpPr>
        <p:spPr/>
        <p:txBody>
          <a:bodyPr/>
          <a:lstStyle/>
          <a:p>
            <a:r>
              <a:rPr lang="en-AU" dirty="0" smtClean="0"/>
              <a:t>Managerial </a:t>
            </a:r>
          </a:p>
          <a:p>
            <a:r>
              <a:rPr lang="en-AU" dirty="0" smtClean="0"/>
              <a:t>Maintain or reinstate order</a:t>
            </a:r>
          </a:p>
          <a:p>
            <a:r>
              <a:rPr lang="en-AU" dirty="0" smtClean="0"/>
              <a:t>Successful learning</a:t>
            </a:r>
          </a:p>
          <a:p>
            <a:r>
              <a:rPr lang="en-AU" dirty="0" smtClean="0"/>
              <a:t>Students taught to comply with outside controls</a:t>
            </a:r>
          </a:p>
          <a:p>
            <a:r>
              <a:rPr lang="en-AU" dirty="0" smtClean="0"/>
              <a:t>Direct instruction – top down</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549400" y="4051698"/>
            <a:ext cx="6671005" cy="1002506"/>
          </a:xfrm>
        </p:spPr>
        <p:txBody>
          <a:bodyPr>
            <a:normAutofit fontScale="92500" lnSpcReduction="20000"/>
          </a:bodyPr>
          <a:lstStyle/>
          <a:p>
            <a:pPr>
              <a:lnSpc>
                <a:spcPct val="80000"/>
              </a:lnSpc>
            </a:pPr>
            <a:r>
              <a:rPr lang="en-US" sz="2000" dirty="0" err="1" smtClean="0"/>
              <a:t>Burrhus</a:t>
            </a:r>
            <a:r>
              <a:rPr lang="en-US" sz="2000" dirty="0" smtClean="0"/>
              <a:t> Frederic Skinner</a:t>
            </a:r>
            <a:endParaRPr lang="en-AU" sz="2000" dirty="0"/>
          </a:p>
          <a:p>
            <a:pPr>
              <a:lnSpc>
                <a:spcPct val="80000"/>
              </a:lnSpc>
            </a:pPr>
            <a:r>
              <a:rPr lang="en-AU" sz="3200" dirty="0"/>
              <a:t>Behaviour </a:t>
            </a:r>
            <a:r>
              <a:rPr lang="en-AU" sz="3200" dirty="0" smtClean="0"/>
              <a:t>Modification</a:t>
            </a:r>
          </a:p>
          <a:p>
            <a:pPr>
              <a:lnSpc>
                <a:spcPct val="80000"/>
              </a:lnSpc>
            </a:pPr>
            <a:r>
              <a:rPr lang="en-AU" sz="3200" dirty="0" smtClean="0"/>
              <a:t>Behaviour Analysis</a:t>
            </a:r>
            <a:endParaRPr lang="en-AU" sz="3200" dirty="0"/>
          </a:p>
        </p:txBody>
      </p:sp>
      <p:sp>
        <p:nvSpPr>
          <p:cNvPr id="6" name="Rectangle 7"/>
          <p:cNvSpPr>
            <a:spLocks noGrp="1" noChangeArrowheads="1"/>
          </p:cNvSpPr>
          <p:nvPr>
            <p:ph type="sldNum" sz="quarter" idx="12"/>
          </p:nvPr>
        </p:nvSpPr>
        <p:spPr/>
        <p:txBody>
          <a:bodyPr/>
          <a:lstStyle/>
          <a:p>
            <a:fld id="{CDE31C31-74B6-413D-8A9C-E96C97B4EA1D}" type="slidenum">
              <a:rPr lang="en-US"/>
              <a:pPr/>
              <a:t>11</a:t>
            </a:fld>
            <a:endParaRPr lang="en-US"/>
          </a:p>
        </p:txBody>
      </p:sp>
      <p:pic>
        <p:nvPicPr>
          <p:cNvPr id="7" name="Picture 2" descr="skinner"/>
          <p:cNvPicPr>
            <a:picLocks noChangeAspect="1" noChangeArrowheads="1"/>
          </p:cNvPicPr>
          <p:nvPr/>
        </p:nvPicPr>
        <p:blipFill>
          <a:blip r:embed="rId2" cstate="print"/>
          <a:srcRect/>
          <a:stretch>
            <a:fillRect/>
          </a:stretch>
        </p:blipFill>
        <p:spPr bwMode="auto">
          <a:xfrm>
            <a:off x="2987824" y="1124744"/>
            <a:ext cx="3499239" cy="25922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B2A0AA4-710A-469D-97AF-E284C0D65E7A}" type="slidenum">
              <a:rPr lang="en-US"/>
              <a:pPr/>
              <a:t>12</a:t>
            </a:fld>
            <a:endParaRPr lang="en-US"/>
          </a:p>
        </p:txBody>
      </p:sp>
      <p:sp>
        <p:nvSpPr>
          <p:cNvPr id="46082" name="Rectangle 2"/>
          <p:cNvSpPr>
            <a:spLocks noGrp="1" noChangeArrowheads="1"/>
          </p:cNvSpPr>
          <p:nvPr>
            <p:ph type="title"/>
          </p:nvPr>
        </p:nvSpPr>
        <p:spPr/>
        <p:txBody>
          <a:bodyPr/>
          <a:lstStyle/>
          <a:p>
            <a:r>
              <a:rPr lang="en-US" dirty="0" smtClean="0"/>
              <a:t>Think Pair Share</a:t>
            </a:r>
            <a:endParaRPr lang="en-AU" dirty="0"/>
          </a:p>
        </p:txBody>
      </p:sp>
      <p:sp>
        <p:nvSpPr>
          <p:cNvPr id="46083" name="Rectangle 3"/>
          <p:cNvSpPr>
            <a:spLocks noGrp="1" noChangeArrowheads="1"/>
          </p:cNvSpPr>
          <p:nvPr>
            <p:ph type="body" idx="1"/>
          </p:nvPr>
        </p:nvSpPr>
        <p:spPr/>
        <p:txBody>
          <a:bodyPr/>
          <a:lstStyle/>
          <a:p>
            <a:r>
              <a:rPr lang="en-US" dirty="0"/>
              <a:t>What </a:t>
            </a:r>
            <a:r>
              <a:rPr lang="en-US" dirty="0" err="1"/>
              <a:t>behaviours</a:t>
            </a:r>
            <a:r>
              <a:rPr lang="en-US" dirty="0"/>
              <a:t> do you see as disruptive or problematic as a teacher?</a:t>
            </a:r>
          </a:p>
          <a:p>
            <a:endParaRPr lang="en-US" dirty="0"/>
          </a:p>
          <a:p>
            <a:r>
              <a:rPr lang="en-US" dirty="0"/>
              <a:t>Do you have concerns about managing disruptive </a:t>
            </a:r>
            <a:r>
              <a:rPr lang="en-US" dirty="0" err="1"/>
              <a:t>behaviour</a:t>
            </a:r>
            <a:r>
              <a:rPr lang="en-US" dirty="0"/>
              <a:t> in your classroom?</a:t>
            </a:r>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0842B0F-F7D8-4525-A7E3-5F73B5AA45AC}" type="slidenum">
              <a:rPr lang="en-US"/>
              <a:pPr/>
              <a:t>13</a:t>
            </a:fld>
            <a:endParaRPr lang="en-US" dirty="0"/>
          </a:p>
        </p:txBody>
      </p:sp>
      <p:sp>
        <p:nvSpPr>
          <p:cNvPr id="45058" name="Rectangle 2"/>
          <p:cNvSpPr>
            <a:spLocks noGrp="1" noChangeArrowheads="1"/>
          </p:cNvSpPr>
          <p:nvPr>
            <p:ph type="title"/>
          </p:nvPr>
        </p:nvSpPr>
        <p:spPr/>
        <p:txBody>
          <a:bodyPr/>
          <a:lstStyle/>
          <a:p>
            <a:r>
              <a:rPr lang="en-AU" dirty="0" smtClean="0"/>
              <a:t>What do you think?</a:t>
            </a:r>
            <a:endParaRPr lang="en-AU" dirty="0"/>
          </a:p>
        </p:txBody>
      </p:sp>
      <p:sp>
        <p:nvSpPr>
          <p:cNvPr id="45059" name="Rectangle 3"/>
          <p:cNvSpPr>
            <a:spLocks noGrp="1" noChangeArrowheads="1"/>
          </p:cNvSpPr>
          <p:nvPr>
            <p:ph type="body" idx="1"/>
          </p:nvPr>
        </p:nvSpPr>
        <p:spPr/>
        <p:txBody>
          <a:bodyPr/>
          <a:lstStyle/>
          <a:p>
            <a:pPr>
              <a:buFontTx/>
              <a:buNone/>
            </a:pPr>
            <a:endParaRPr lang="en-US" dirty="0"/>
          </a:p>
          <a:p>
            <a:pPr algn="ctr">
              <a:buFontTx/>
              <a:buNone/>
            </a:pPr>
            <a:r>
              <a:rPr lang="en-US" sz="4400" dirty="0"/>
              <a:t>“Human </a:t>
            </a:r>
            <a:r>
              <a:rPr lang="en-US" sz="4400" dirty="0" err="1"/>
              <a:t>behaviour</a:t>
            </a:r>
            <a:r>
              <a:rPr lang="en-US" sz="4400" dirty="0"/>
              <a:t> </a:t>
            </a:r>
            <a:r>
              <a:rPr lang="en-US" sz="4400" u="sng" dirty="0"/>
              <a:t>can</a:t>
            </a:r>
            <a:r>
              <a:rPr lang="en-US" sz="4400" dirty="0"/>
              <a:t> be shaped” </a:t>
            </a:r>
            <a:endParaRPr lang="en-AU" sz="4400" dirty="0"/>
          </a:p>
        </p:txBody>
      </p:sp>
      <p:pic>
        <p:nvPicPr>
          <p:cNvPr id="45061" name="Picture 5" descr="bfskinner">
            <a:hlinkClick r:id="rId2"/>
          </p:cNvPr>
          <p:cNvPicPr>
            <a:picLocks noChangeAspect="1" noChangeArrowheads="1"/>
          </p:cNvPicPr>
          <p:nvPr/>
        </p:nvPicPr>
        <p:blipFill>
          <a:blip r:embed="rId3" cstate="print"/>
          <a:srcRect/>
          <a:stretch>
            <a:fillRect/>
          </a:stretch>
        </p:blipFill>
        <p:spPr bwMode="auto">
          <a:xfrm>
            <a:off x="3657600" y="3429001"/>
            <a:ext cx="2200284" cy="2280646"/>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z="4000" dirty="0" smtClean="0"/>
              <a:t>B.F. Skinner’s Principal Teachings</a:t>
            </a:r>
          </a:p>
        </p:txBody>
      </p:sp>
      <p:sp>
        <p:nvSpPr>
          <p:cNvPr id="52227" name="Rectangle 3"/>
          <p:cNvSpPr>
            <a:spLocks noGrp="1" noChangeArrowheads="1"/>
          </p:cNvSpPr>
          <p:nvPr>
            <p:ph sz="quarter" idx="1"/>
          </p:nvPr>
        </p:nvSpPr>
        <p:spPr/>
        <p:txBody>
          <a:bodyPr/>
          <a:lstStyle/>
          <a:p>
            <a:pPr eaLnBrk="1" hangingPunct="1">
              <a:lnSpc>
                <a:spcPct val="80000"/>
              </a:lnSpc>
            </a:pPr>
            <a:r>
              <a:rPr lang="en-US" sz="2400" dirty="0" smtClean="0"/>
              <a:t>Although Skinner did not concern himself with classroom discipline per se, his discoveries concerning the shaping of desired behavior through reinforcement led directly to behavior modification, still used to shape academic and social learning.</a:t>
            </a:r>
          </a:p>
          <a:p>
            <a:pPr eaLnBrk="1" hangingPunct="1">
              <a:lnSpc>
                <a:spcPct val="80000"/>
              </a:lnSpc>
            </a:pPr>
            <a:endParaRPr lang="en-US" sz="2400" dirty="0" smtClean="0"/>
          </a:p>
          <a:p>
            <a:pPr eaLnBrk="1" hangingPunct="1">
              <a:lnSpc>
                <a:spcPct val="80000"/>
              </a:lnSpc>
            </a:pPr>
            <a:r>
              <a:rPr lang="en-US" sz="2400" dirty="0" smtClean="0"/>
              <a:t>Years ago many primary grade teachers used behavior modification as their entire discipline system, rewarding students who behaved properly and ignoring those who misbehaved.</a:t>
            </a:r>
          </a:p>
          <a:p>
            <a:pPr eaLnBrk="1" hangingPunct="1">
              <a:lnSpc>
                <a:spcPct val="80000"/>
              </a:lnSpc>
              <a:buNone/>
            </a:pPr>
            <a:endParaRPr lang="en-US" sz="2400" dirty="0" smtClean="0"/>
          </a:p>
          <a:p>
            <a:pPr eaLnBrk="1" hangingPunct="1">
              <a:lnSpc>
                <a:spcPct val="80000"/>
              </a:lnSpc>
            </a:pPr>
            <a:r>
              <a:rPr lang="en-US" sz="2400" dirty="0" smtClean="0"/>
              <a:t>Very few teachers now use behavior modification as their discipline system, yet Skinner's principles of reinforcement are applied in classrooms everywhere.</a:t>
            </a:r>
          </a:p>
          <a:p>
            <a:pPr eaLnBrk="1" hangingPunct="1">
              <a:lnSpc>
                <a:spcPct val="80000"/>
              </a:lnSpc>
              <a:buFontTx/>
              <a:buNone/>
            </a:pPr>
            <a:endParaRPr lang="en-US" sz="2400" dirty="0" smtClean="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z="4000" smtClean="0"/>
              <a:t>B.F. Skinner’s Principal Teachings</a:t>
            </a:r>
          </a:p>
        </p:txBody>
      </p:sp>
      <p:sp>
        <p:nvSpPr>
          <p:cNvPr id="49155" name="Rectangle 3"/>
          <p:cNvSpPr>
            <a:spLocks noGrp="1" noChangeArrowheads="1"/>
          </p:cNvSpPr>
          <p:nvPr>
            <p:ph sz="quarter" idx="1"/>
          </p:nvPr>
        </p:nvSpPr>
        <p:spPr/>
        <p:txBody>
          <a:bodyPr/>
          <a:lstStyle/>
          <a:p>
            <a:pPr eaLnBrk="1" hangingPunct="1">
              <a:lnSpc>
                <a:spcPct val="90000"/>
              </a:lnSpc>
            </a:pPr>
            <a:r>
              <a:rPr lang="en-US" sz="6000" i="1" dirty="0" smtClean="0">
                <a:solidFill>
                  <a:srgbClr val="FF0000"/>
                </a:solidFill>
              </a:rPr>
              <a:t>Behavior modification </a:t>
            </a:r>
          </a:p>
          <a:p>
            <a:pPr eaLnBrk="1" hangingPunct="1">
              <a:lnSpc>
                <a:spcPct val="90000"/>
              </a:lnSpc>
              <a:buNone/>
            </a:pPr>
            <a:r>
              <a:rPr lang="en-US" sz="2400" i="1" dirty="0" smtClean="0"/>
              <a:t>	</a:t>
            </a:r>
            <a:r>
              <a:rPr lang="en-US" sz="3200" i="1" dirty="0" smtClean="0"/>
              <a:t>The overall procedure of shaping student behavior intentionally through reinforcement. </a:t>
            </a:r>
          </a:p>
          <a:p>
            <a:pPr eaLnBrk="1" hangingPunct="1">
              <a:lnSpc>
                <a:spcPct val="90000"/>
              </a:lnSpc>
              <a:buNone/>
            </a:pPr>
            <a:r>
              <a:rPr lang="en-US" sz="3200" i="1" dirty="0" smtClean="0"/>
              <a:t>	</a:t>
            </a:r>
            <a:r>
              <a:rPr lang="en-US" sz="3200" dirty="0" smtClean="0"/>
              <a:t>This procedure still comprises a major part of many teachers' discipline systems particularly at the primary grade level.</a:t>
            </a:r>
          </a:p>
          <a:p>
            <a:pPr eaLnBrk="1" hangingPunct="1">
              <a:lnSpc>
                <a:spcPct val="90000"/>
              </a:lnSpc>
              <a:buFontTx/>
              <a:buNone/>
            </a:pPr>
            <a:endParaRPr lang="en-US" sz="2000" dirty="0" smtClean="0"/>
          </a:p>
          <a:p>
            <a:pPr eaLnBrk="1" hangingPunct="1">
              <a:lnSpc>
                <a:spcPct val="90000"/>
              </a:lnSpc>
            </a:pPr>
            <a:endParaRPr lang="en-US" sz="2400" dirty="0" smtClean="0"/>
          </a:p>
          <a:p>
            <a:pPr eaLnBrk="1" hangingPunct="1">
              <a:lnSpc>
                <a:spcPct val="90000"/>
              </a:lnSpc>
              <a:buFontTx/>
              <a:buNone/>
            </a:pPr>
            <a:endParaRPr lang="en-US" sz="2000" dirty="0" smtClean="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AU"/>
              <a:t>Reinforcement </a:t>
            </a:r>
            <a:endParaRPr lang="en-US"/>
          </a:p>
        </p:txBody>
      </p:sp>
      <p:sp>
        <p:nvSpPr>
          <p:cNvPr id="5" name="Slide Number Placeholder 5"/>
          <p:cNvSpPr>
            <a:spLocks noGrp="1"/>
          </p:cNvSpPr>
          <p:nvPr>
            <p:ph type="sldNum" sz="quarter" idx="12"/>
          </p:nvPr>
        </p:nvSpPr>
        <p:spPr/>
        <p:txBody>
          <a:bodyPr/>
          <a:lstStyle/>
          <a:p>
            <a:fld id="{9D700B36-BCEB-4193-9B2E-3D2EC31F0DD5}" type="slidenum">
              <a:rPr lang="en-US"/>
              <a:pPr/>
              <a:t>16</a:t>
            </a:fld>
            <a:endParaRPr lang="en-US"/>
          </a:p>
        </p:txBody>
      </p:sp>
      <p:sp>
        <p:nvSpPr>
          <p:cNvPr id="6147" name="Rectangle 3"/>
          <p:cNvSpPr>
            <a:spLocks noGrp="1" noChangeArrowheads="1"/>
          </p:cNvSpPr>
          <p:nvPr>
            <p:ph sz="quarter" idx="1"/>
          </p:nvPr>
        </p:nvSpPr>
        <p:spPr/>
        <p:txBody>
          <a:bodyPr/>
          <a:lstStyle/>
          <a:p>
            <a:pPr>
              <a:lnSpc>
                <a:spcPct val="90000"/>
              </a:lnSpc>
            </a:pPr>
            <a:r>
              <a:rPr lang="en-AU"/>
              <a:t>To modify behaviour, behaviourists either introduce or remove reinforcement or punishment</a:t>
            </a:r>
          </a:p>
          <a:p>
            <a:pPr>
              <a:lnSpc>
                <a:spcPct val="90000"/>
              </a:lnSpc>
              <a:buFontTx/>
              <a:buNone/>
            </a:pPr>
            <a:endParaRPr lang="en-AU"/>
          </a:p>
          <a:p>
            <a:pPr>
              <a:lnSpc>
                <a:spcPct val="90000"/>
              </a:lnSpc>
            </a:pPr>
            <a:r>
              <a:rPr lang="en-AU"/>
              <a:t>Reinforcement </a:t>
            </a:r>
            <a:r>
              <a:rPr lang="en-AU" b="1"/>
              <a:t>increases</a:t>
            </a:r>
            <a:r>
              <a:rPr lang="en-AU"/>
              <a:t> the strength and frequency of behaviour; punishment </a:t>
            </a:r>
            <a:r>
              <a:rPr lang="en-AU" b="1"/>
              <a:t>reduces</a:t>
            </a:r>
            <a:r>
              <a:rPr lang="en-AU"/>
              <a:t> it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a:t>Reinforcement</a:t>
            </a:r>
            <a:endParaRPr lang="en-US"/>
          </a:p>
        </p:txBody>
      </p:sp>
      <p:sp>
        <p:nvSpPr>
          <p:cNvPr id="5" name="Slide Number Placeholder 5"/>
          <p:cNvSpPr>
            <a:spLocks noGrp="1"/>
          </p:cNvSpPr>
          <p:nvPr>
            <p:ph type="sldNum" sz="quarter" idx="12"/>
          </p:nvPr>
        </p:nvSpPr>
        <p:spPr/>
        <p:txBody>
          <a:bodyPr/>
          <a:lstStyle/>
          <a:p>
            <a:fld id="{B7D666B0-C982-4D1C-AEC9-36924F1B5F9A}" type="slidenum">
              <a:rPr lang="en-US"/>
              <a:pPr/>
              <a:t>17</a:t>
            </a:fld>
            <a:endParaRPr lang="en-US"/>
          </a:p>
        </p:txBody>
      </p:sp>
      <p:sp>
        <p:nvSpPr>
          <p:cNvPr id="4099" name="Rectangle 3"/>
          <p:cNvSpPr>
            <a:spLocks noGrp="1" noChangeArrowheads="1"/>
          </p:cNvSpPr>
          <p:nvPr>
            <p:ph sz="quarter" idx="1"/>
          </p:nvPr>
        </p:nvSpPr>
        <p:spPr/>
        <p:txBody>
          <a:bodyPr/>
          <a:lstStyle/>
          <a:p>
            <a:pPr>
              <a:lnSpc>
                <a:spcPct val="90000"/>
              </a:lnSpc>
            </a:pPr>
            <a:r>
              <a:rPr lang="en-AU" sz="2800" b="1"/>
              <a:t>What happens when we reinforce behaviour?</a:t>
            </a:r>
          </a:p>
          <a:p>
            <a:pPr>
              <a:lnSpc>
                <a:spcPct val="90000"/>
              </a:lnSpc>
              <a:buFontTx/>
              <a:buNone/>
            </a:pPr>
            <a:endParaRPr lang="en-AU" sz="2800" b="1"/>
          </a:p>
          <a:p>
            <a:pPr>
              <a:lnSpc>
                <a:spcPct val="90000"/>
              </a:lnSpc>
            </a:pPr>
            <a:r>
              <a:rPr lang="en-AU" sz="2800"/>
              <a:t>We increase the likelihood of it reoccurring</a:t>
            </a:r>
          </a:p>
          <a:p>
            <a:pPr>
              <a:lnSpc>
                <a:spcPct val="90000"/>
              </a:lnSpc>
            </a:pPr>
            <a:r>
              <a:rPr lang="en-AU" sz="2800"/>
              <a:t>Positive potential</a:t>
            </a:r>
          </a:p>
          <a:p>
            <a:pPr>
              <a:lnSpc>
                <a:spcPct val="90000"/>
              </a:lnSpc>
            </a:pPr>
            <a:r>
              <a:rPr lang="en-AU" sz="2800"/>
              <a:t>Negative potential</a:t>
            </a:r>
          </a:p>
          <a:p>
            <a:pPr>
              <a:lnSpc>
                <a:spcPct val="90000"/>
              </a:lnSpc>
            </a:pPr>
            <a:r>
              <a:rPr lang="en-AU" sz="2800"/>
              <a:t>Inadvertently reinforcing unwanted behaviour is common</a:t>
            </a:r>
            <a:endParaRPr lang="en-US" sz="28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BBFB4A6-BCF4-4638-A70C-F1763C124624}" type="slidenum">
              <a:rPr lang="en-US"/>
              <a:pPr/>
              <a:t>18</a:t>
            </a:fld>
            <a:endParaRPr lang="en-US"/>
          </a:p>
        </p:txBody>
      </p:sp>
      <p:sp>
        <p:nvSpPr>
          <p:cNvPr id="10242" name="Rectangle 2"/>
          <p:cNvSpPr>
            <a:spLocks noGrp="1" noChangeArrowheads="1"/>
          </p:cNvSpPr>
          <p:nvPr>
            <p:ph type="title"/>
          </p:nvPr>
        </p:nvSpPr>
        <p:spPr/>
        <p:txBody>
          <a:bodyPr/>
          <a:lstStyle/>
          <a:p>
            <a:r>
              <a:rPr lang="en-AU"/>
              <a:t>Reinforcement principles</a:t>
            </a:r>
            <a:endParaRPr lang="en-US"/>
          </a:p>
        </p:txBody>
      </p:sp>
      <p:sp>
        <p:nvSpPr>
          <p:cNvPr id="10243" name="Rectangle 3"/>
          <p:cNvSpPr>
            <a:spLocks noGrp="1" noChangeArrowheads="1"/>
          </p:cNvSpPr>
          <p:nvPr>
            <p:ph type="body" idx="1"/>
          </p:nvPr>
        </p:nvSpPr>
        <p:spPr/>
        <p:txBody>
          <a:bodyPr/>
          <a:lstStyle/>
          <a:p>
            <a:pPr>
              <a:lnSpc>
                <a:spcPct val="90000"/>
              </a:lnSpc>
            </a:pPr>
            <a:r>
              <a:rPr lang="en-AU"/>
              <a:t>Reinforcer must be perceived as positive by the student</a:t>
            </a:r>
          </a:p>
          <a:p>
            <a:pPr>
              <a:lnSpc>
                <a:spcPct val="90000"/>
              </a:lnSpc>
            </a:pPr>
            <a:r>
              <a:rPr lang="en-AU"/>
              <a:t>Low probability behaviours must be completed before high probability behaviours</a:t>
            </a:r>
          </a:p>
          <a:p>
            <a:pPr>
              <a:lnSpc>
                <a:spcPct val="90000"/>
              </a:lnSpc>
            </a:pPr>
            <a:r>
              <a:rPr lang="en-AU" i="1"/>
              <a:t>Shaping</a:t>
            </a:r>
            <a:r>
              <a:rPr lang="en-AU"/>
              <a:t> – new things learned at an appropriate pace</a:t>
            </a:r>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AF0EA0-7ADC-412E-83DF-CA48A99ECAEE}" type="slidenum">
              <a:rPr lang="en-US"/>
              <a:pPr/>
              <a:t>19</a:t>
            </a:fld>
            <a:endParaRPr lang="en-US"/>
          </a:p>
        </p:txBody>
      </p:sp>
      <p:sp>
        <p:nvSpPr>
          <p:cNvPr id="7170" name="Rectangle 2"/>
          <p:cNvSpPr>
            <a:spLocks noGrp="1" noChangeArrowheads="1"/>
          </p:cNvSpPr>
          <p:nvPr>
            <p:ph type="title"/>
          </p:nvPr>
        </p:nvSpPr>
        <p:spPr/>
        <p:txBody>
          <a:bodyPr/>
          <a:lstStyle/>
          <a:p>
            <a:r>
              <a:rPr lang="en-AU"/>
              <a:t>The and-or connection</a:t>
            </a:r>
            <a:endParaRPr lang="en-US"/>
          </a:p>
        </p:txBody>
      </p:sp>
      <p:sp>
        <p:nvSpPr>
          <p:cNvPr id="7171" name="Rectangle 3"/>
          <p:cNvSpPr>
            <a:spLocks noGrp="1" noChangeArrowheads="1"/>
          </p:cNvSpPr>
          <p:nvPr>
            <p:ph type="body" idx="1"/>
          </p:nvPr>
        </p:nvSpPr>
        <p:spPr/>
        <p:txBody>
          <a:bodyPr/>
          <a:lstStyle/>
          <a:p>
            <a:r>
              <a:rPr lang="en-AU"/>
              <a:t>You can </a:t>
            </a:r>
            <a:r>
              <a:rPr lang="en-AU" b="1" u="sng"/>
              <a:t>increase</a:t>
            </a:r>
            <a:r>
              <a:rPr lang="en-AU"/>
              <a:t> appropriate behaviour by </a:t>
            </a:r>
            <a:r>
              <a:rPr lang="en-AU" b="1"/>
              <a:t>introducing rewards</a:t>
            </a:r>
            <a:r>
              <a:rPr lang="en-AU"/>
              <a:t> or </a:t>
            </a:r>
            <a:r>
              <a:rPr lang="en-AU" b="1"/>
              <a:t>withholding punishments</a:t>
            </a:r>
          </a:p>
          <a:p>
            <a:pPr>
              <a:buFontTx/>
              <a:buNone/>
            </a:pPr>
            <a:endParaRPr lang="en-AU" b="1"/>
          </a:p>
          <a:p>
            <a:r>
              <a:rPr lang="en-AU"/>
              <a:t>You can </a:t>
            </a:r>
            <a:r>
              <a:rPr lang="en-AU" b="1" u="sng"/>
              <a:t>decrease</a:t>
            </a:r>
            <a:r>
              <a:rPr lang="en-AU"/>
              <a:t> inappropriate behaviour by </a:t>
            </a:r>
            <a:r>
              <a:rPr lang="en-AU" b="1"/>
              <a:t>introducing punishment</a:t>
            </a:r>
            <a:r>
              <a:rPr lang="en-AU"/>
              <a:t> or </a:t>
            </a:r>
            <a:r>
              <a:rPr lang="en-AU" b="1"/>
              <a:t>withholding rewards</a:t>
            </a:r>
            <a:endParaRPr lang="en-US" b="1"/>
          </a:p>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Behaviourist Philosophy</a:t>
            </a:r>
            <a:endParaRPr lang="en-AU" dirty="0"/>
          </a:p>
        </p:txBody>
      </p:sp>
      <p:sp>
        <p:nvSpPr>
          <p:cNvPr id="3" name="Subtitle 2"/>
          <p:cNvSpPr>
            <a:spLocks noGrp="1"/>
          </p:cNvSpPr>
          <p:nvPr>
            <p:ph type="subTitle" idx="1"/>
          </p:nvPr>
        </p:nvSpPr>
        <p:spPr>
          <a:xfrm>
            <a:off x="1403648" y="2492896"/>
            <a:ext cx="7406640" cy="1752600"/>
          </a:xfrm>
        </p:spPr>
        <p:txBody>
          <a:bodyPr>
            <a:normAutofit lnSpcReduction="10000"/>
          </a:bodyPr>
          <a:lstStyle/>
          <a:p>
            <a:r>
              <a:rPr lang="en-AU" dirty="0" smtClean="0"/>
              <a:t>Applied Behaviour Analysis</a:t>
            </a:r>
          </a:p>
          <a:p>
            <a:r>
              <a:rPr lang="en-AU" dirty="0" smtClean="0"/>
              <a:t>Behaviour Modification</a:t>
            </a:r>
          </a:p>
          <a:p>
            <a:r>
              <a:rPr lang="en-AU" dirty="0" smtClean="0"/>
              <a:t>Functional Behaviour Analysis</a:t>
            </a:r>
          </a:p>
          <a:p>
            <a:r>
              <a:rPr lang="en-AU" dirty="0" smtClean="0"/>
              <a:t>Positive Behaviour Support</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AU"/>
              <a:t>Schedules of reinforcement</a:t>
            </a:r>
            <a:endParaRPr lang="en-US"/>
          </a:p>
        </p:txBody>
      </p:sp>
      <p:sp>
        <p:nvSpPr>
          <p:cNvPr id="5" name="Slide Number Placeholder 5"/>
          <p:cNvSpPr>
            <a:spLocks noGrp="1"/>
          </p:cNvSpPr>
          <p:nvPr>
            <p:ph type="sldNum" sz="quarter" idx="12"/>
          </p:nvPr>
        </p:nvSpPr>
        <p:spPr/>
        <p:txBody>
          <a:bodyPr/>
          <a:lstStyle/>
          <a:p>
            <a:fld id="{0C6A27B2-6539-4927-AFCE-6BE92BDE06CE}" type="slidenum">
              <a:rPr lang="en-US"/>
              <a:pPr/>
              <a:t>20</a:t>
            </a:fld>
            <a:endParaRPr lang="en-US"/>
          </a:p>
        </p:txBody>
      </p:sp>
      <p:sp>
        <p:nvSpPr>
          <p:cNvPr id="13315" name="Rectangle 3"/>
          <p:cNvSpPr>
            <a:spLocks noGrp="1" noChangeArrowheads="1"/>
          </p:cNvSpPr>
          <p:nvPr>
            <p:ph sz="quarter" idx="1"/>
          </p:nvPr>
        </p:nvSpPr>
        <p:spPr/>
        <p:txBody>
          <a:bodyPr/>
          <a:lstStyle/>
          <a:p>
            <a:r>
              <a:rPr lang="en-AU" dirty="0">
                <a:solidFill>
                  <a:schemeClr val="tx2"/>
                </a:solidFill>
              </a:rPr>
              <a:t>Continuous-great for leaning new behaviours</a:t>
            </a:r>
          </a:p>
          <a:p>
            <a:r>
              <a:rPr lang="en-AU" dirty="0">
                <a:solidFill>
                  <a:schemeClr val="folHlink"/>
                </a:solidFill>
              </a:rPr>
              <a:t>Intermittent-fixed interval or fixed ratio</a:t>
            </a:r>
          </a:p>
          <a:p>
            <a:r>
              <a:rPr lang="en-AU" dirty="0">
                <a:solidFill>
                  <a:schemeClr val="hlink"/>
                </a:solidFill>
              </a:rPr>
              <a:t>Variable-ratio or </a:t>
            </a:r>
            <a:r>
              <a:rPr lang="en-AU" dirty="0" smtClean="0">
                <a:solidFill>
                  <a:schemeClr val="hlink"/>
                </a:solidFill>
              </a:rPr>
              <a:t>interval</a:t>
            </a:r>
          </a:p>
          <a:p>
            <a:pPr>
              <a:buNone/>
            </a:pPr>
            <a:endParaRPr lang="en-AU" dirty="0" smtClean="0">
              <a:solidFill>
                <a:schemeClr val="hlink"/>
              </a:solidFill>
            </a:endParaRPr>
          </a:p>
          <a:p>
            <a:pPr>
              <a:buNone/>
            </a:pPr>
            <a:r>
              <a:rPr lang="en-AU" smtClean="0">
                <a:solidFill>
                  <a:schemeClr val="hlink"/>
                </a:solidFill>
              </a:rPr>
              <a:t>Skinner:</a:t>
            </a:r>
            <a:endParaRPr lang="en-AU" dirty="0" smtClean="0">
              <a:solidFill>
                <a:schemeClr val="hlink"/>
              </a:solidFill>
            </a:endParaRPr>
          </a:p>
          <a:p>
            <a:r>
              <a:rPr lang="en-US" dirty="0" smtClean="0">
                <a:hlinkClick r:id="rId2"/>
              </a:rPr>
              <a:t>http://www.teachertube.com/viewVideo.php?video_id=58935</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Reinforcement</a:t>
            </a:r>
            <a:endParaRPr lang="en-AU" dirty="0"/>
          </a:p>
        </p:txBody>
      </p:sp>
      <p:sp>
        <p:nvSpPr>
          <p:cNvPr id="3" name="Slide Number Placeholder 2"/>
          <p:cNvSpPr>
            <a:spLocks noGrp="1"/>
          </p:cNvSpPr>
          <p:nvPr>
            <p:ph type="sldNum" sz="quarter" idx="12"/>
          </p:nvPr>
        </p:nvSpPr>
        <p:spPr/>
        <p:txBody>
          <a:bodyPr/>
          <a:lstStyle/>
          <a:p>
            <a:fld id="{ABFC3796-A57B-466F-9CDA-40B9B7EE6278}" type="slidenum">
              <a:rPr lang="en-US" smtClean="0"/>
              <a:pPr/>
              <a:t>21</a:t>
            </a:fld>
            <a:endParaRPr lang="en-US"/>
          </a:p>
        </p:txBody>
      </p:sp>
      <p:sp>
        <p:nvSpPr>
          <p:cNvPr id="4" name="Content Placeholder 3"/>
          <p:cNvSpPr>
            <a:spLocks noGrp="1"/>
          </p:cNvSpPr>
          <p:nvPr>
            <p:ph sz="quarter" idx="1"/>
          </p:nvPr>
        </p:nvSpPr>
        <p:spPr>
          <a:xfrm>
            <a:off x="1475656" y="1196752"/>
            <a:ext cx="7498080" cy="4800600"/>
          </a:xfrm>
        </p:spPr>
        <p:txBody>
          <a:bodyPr>
            <a:normAutofit fontScale="92500"/>
          </a:bodyPr>
          <a:lstStyle/>
          <a:p>
            <a:r>
              <a:rPr lang="en-US" sz="2800" i="1" dirty="0" smtClean="0"/>
              <a:t>Constant </a:t>
            </a:r>
            <a:r>
              <a:rPr lang="en-US" sz="2800" i="1" dirty="0" smtClean="0">
                <a:solidFill>
                  <a:srgbClr val="FF0000"/>
                </a:solidFill>
              </a:rPr>
              <a:t>reinforcement</a:t>
            </a:r>
            <a:r>
              <a:rPr lang="en-US" sz="2800" i="1" dirty="0" smtClean="0"/>
              <a:t>, provided every time a student performs a desired act, helps new </a:t>
            </a:r>
            <a:r>
              <a:rPr lang="en-US" sz="2800" i="1" dirty="0" err="1" smtClean="0"/>
              <a:t>learnings</a:t>
            </a:r>
            <a:r>
              <a:rPr lang="en-US" sz="2800" i="1" dirty="0" smtClean="0"/>
              <a:t> become established. </a:t>
            </a:r>
            <a:r>
              <a:rPr lang="en-US" sz="2800" dirty="0" smtClean="0"/>
              <a:t>The teacher might praise Jonathan every time he raises his hand, or privately compliment Mary every time she turns in required homework.</a:t>
            </a:r>
          </a:p>
          <a:p>
            <a:r>
              <a:rPr lang="en-US" sz="2800" i="1" dirty="0" smtClean="0">
                <a:solidFill>
                  <a:srgbClr val="FF0000"/>
                </a:solidFill>
              </a:rPr>
              <a:t>Intermittent reinforcement</a:t>
            </a:r>
            <a:r>
              <a:rPr lang="en-US" sz="2800" i="1" dirty="0" smtClean="0"/>
              <a:t>, in which rewards are supplied only occasionally, is sufficient to maintain desired behavior once it has become established. </a:t>
            </a:r>
            <a:r>
              <a:rPr lang="en-US" sz="2800" dirty="0" smtClean="0"/>
              <a:t>After students have learned to come into the room and get immediately to work, the teacher will only occasionally need to express appreciation.</a:t>
            </a:r>
          </a:p>
          <a:p>
            <a:endParaRPr lang="en-AU"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z="4000" smtClean="0"/>
              <a:t>B.F. Skinner’s Principal Teachings</a:t>
            </a:r>
          </a:p>
        </p:txBody>
      </p:sp>
      <p:sp>
        <p:nvSpPr>
          <p:cNvPr id="50179" name="Rectangle 3"/>
          <p:cNvSpPr>
            <a:spLocks noGrp="1" noChangeArrowheads="1"/>
          </p:cNvSpPr>
          <p:nvPr>
            <p:ph sz="quarter" idx="1"/>
          </p:nvPr>
        </p:nvSpPr>
        <p:spPr/>
        <p:txBody>
          <a:bodyPr/>
          <a:lstStyle/>
          <a:p>
            <a:pPr eaLnBrk="1" hangingPunct="1">
              <a:lnSpc>
                <a:spcPct val="90000"/>
              </a:lnSpc>
            </a:pPr>
            <a:endParaRPr lang="en-US" sz="2400" dirty="0" smtClean="0"/>
          </a:p>
          <a:p>
            <a:pPr eaLnBrk="1" hangingPunct="1">
              <a:lnSpc>
                <a:spcPct val="90000"/>
              </a:lnSpc>
            </a:pPr>
            <a:r>
              <a:rPr lang="en-US" sz="2400" i="1" dirty="0" smtClean="0"/>
              <a:t>Behaviors that are not reinforced soon disappear or, as Skinner said, become extinguished. </a:t>
            </a:r>
          </a:p>
          <a:p>
            <a:pPr eaLnBrk="1" hangingPunct="1">
              <a:lnSpc>
                <a:spcPct val="90000"/>
              </a:lnSpc>
            </a:pPr>
            <a:r>
              <a:rPr lang="en-US" sz="2400" dirty="0" smtClean="0"/>
              <a:t>If Roberto raises his hand in class but is never called on, he will sooner or later stop raising his hand.</a:t>
            </a:r>
            <a:r>
              <a:rPr lang="en-US" sz="2800" dirty="0" smtClean="0"/>
              <a:t> </a:t>
            </a:r>
          </a:p>
          <a:p>
            <a:pPr eaLnBrk="1" hangingPunct="1">
              <a:lnSpc>
                <a:spcPct val="90000"/>
              </a:lnSpc>
              <a:buFontTx/>
              <a:buNone/>
            </a:pPr>
            <a:endParaRPr lang="en-US" sz="2400" dirty="0" smtClean="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z="4000" smtClean="0"/>
              <a:t>B.F. Skinner’s Principal Teachings</a:t>
            </a:r>
          </a:p>
        </p:txBody>
      </p:sp>
      <p:sp>
        <p:nvSpPr>
          <p:cNvPr id="51203" name="Rectangle 3"/>
          <p:cNvSpPr>
            <a:spLocks noGrp="1" noChangeArrowheads="1"/>
          </p:cNvSpPr>
          <p:nvPr>
            <p:ph sz="quarter" idx="1"/>
          </p:nvPr>
        </p:nvSpPr>
        <p:spPr/>
        <p:txBody>
          <a:bodyPr/>
          <a:lstStyle/>
          <a:p>
            <a:pPr eaLnBrk="1" hangingPunct="1"/>
            <a:r>
              <a:rPr lang="en-US" sz="2400" i="1" smtClean="0"/>
              <a:t>Successive approximation refers to a behavior-shaping progression in which behavior comes closer and closer to a preset goal. </a:t>
            </a:r>
            <a:r>
              <a:rPr lang="en-US" sz="2400" smtClean="0"/>
              <a:t>This process is evident when skills are being built. Here students are rewarded regularly for improvement.</a:t>
            </a:r>
          </a:p>
          <a:p>
            <a:pPr eaLnBrk="1" hangingPunct="1">
              <a:buFontTx/>
              <a:buNone/>
            </a:pPr>
            <a:endParaRPr lang="en-US" sz="2400" smtClean="0"/>
          </a:p>
          <a:p>
            <a:pPr eaLnBrk="1" hangingPunct="1"/>
            <a:r>
              <a:rPr lang="en-US" sz="2400" i="1" smtClean="0"/>
              <a:t>Punishment often has negative effects in behavior modification and hence is not used in the classroom. </a:t>
            </a:r>
            <a:r>
              <a:rPr lang="en-US" sz="2400" smtClean="0"/>
              <a:t>Skinner believed punishment could not extinguish inappropriate behavior.</a:t>
            </a:r>
          </a:p>
          <a:p>
            <a:pPr eaLnBrk="1" hangingPunct="1"/>
            <a:endParaRPr lang="en-US" sz="2400" smtClean="0"/>
          </a:p>
          <a:p>
            <a:pPr eaLnBrk="1" hangingPunct="1">
              <a:buFontTx/>
              <a:buNone/>
            </a:pPr>
            <a:endParaRPr lang="en-US" sz="2400" smtClean="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AU"/>
              <a:t>History</a:t>
            </a:r>
            <a:endParaRPr lang="en-US"/>
          </a:p>
        </p:txBody>
      </p:sp>
      <p:sp>
        <p:nvSpPr>
          <p:cNvPr id="5" name="Slide Number Placeholder 5"/>
          <p:cNvSpPr>
            <a:spLocks noGrp="1"/>
          </p:cNvSpPr>
          <p:nvPr>
            <p:ph type="sldNum" sz="quarter" idx="12"/>
          </p:nvPr>
        </p:nvSpPr>
        <p:spPr/>
        <p:txBody>
          <a:bodyPr/>
          <a:lstStyle/>
          <a:p>
            <a:fld id="{1BB6B8EC-4873-41B9-AD38-CDA4DDB366CF}" type="slidenum">
              <a:rPr lang="en-US"/>
              <a:pPr/>
              <a:t>24</a:t>
            </a:fld>
            <a:endParaRPr lang="en-US"/>
          </a:p>
        </p:txBody>
      </p:sp>
      <p:sp>
        <p:nvSpPr>
          <p:cNvPr id="5123" name="Rectangle 3"/>
          <p:cNvSpPr>
            <a:spLocks noGrp="1" noChangeArrowheads="1"/>
          </p:cNvSpPr>
          <p:nvPr>
            <p:ph sz="quarter" idx="1"/>
          </p:nvPr>
        </p:nvSpPr>
        <p:spPr/>
        <p:txBody>
          <a:bodyPr/>
          <a:lstStyle/>
          <a:p>
            <a:r>
              <a:rPr lang="en-AU"/>
              <a:t>Ivan Pavlov</a:t>
            </a:r>
          </a:p>
          <a:p>
            <a:r>
              <a:rPr lang="en-AU"/>
              <a:t>Ring a bell, dog salivates</a:t>
            </a:r>
          </a:p>
          <a:p>
            <a:r>
              <a:rPr lang="en-AU"/>
              <a:t>BF Skinner – rats and pigeons</a:t>
            </a:r>
          </a:p>
          <a:p>
            <a:r>
              <a:rPr lang="en-US"/>
              <a:t>We can extinguish a behaviour or create a new response. </a:t>
            </a:r>
            <a:endParaRPr lang="en-AU"/>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14313" y="214314"/>
            <a:ext cx="8486145" cy="784417"/>
          </a:xfrm>
        </p:spPr>
        <p:txBody>
          <a:bodyPr>
            <a:normAutofit/>
          </a:bodyPr>
          <a:lstStyle/>
          <a:p>
            <a:pPr eaLnBrk="1" hangingPunct="1"/>
            <a:r>
              <a:rPr lang="en-US" sz="2800" dirty="0" smtClean="0"/>
              <a:t>Classical Conditioning</a:t>
            </a:r>
          </a:p>
        </p:txBody>
      </p:sp>
      <p:sp>
        <p:nvSpPr>
          <p:cNvPr id="17411" name="Content Placeholder 2"/>
          <p:cNvSpPr>
            <a:spLocks noGrp="1"/>
          </p:cNvSpPr>
          <p:nvPr>
            <p:ph idx="1"/>
          </p:nvPr>
        </p:nvSpPr>
        <p:spPr/>
        <p:txBody>
          <a:bodyPr>
            <a:normAutofit/>
          </a:bodyPr>
          <a:lstStyle/>
          <a:p>
            <a:pPr eaLnBrk="1" hangingPunct="1"/>
            <a:r>
              <a:rPr lang="en-US" dirty="0" smtClean="0"/>
              <a:t>Ivan Pavlov – conditioned </a:t>
            </a:r>
            <a:r>
              <a:rPr lang="en-US" dirty="0" err="1" smtClean="0"/>
              <a:t>behaviour</a:t>
            </a:r>
            <a:endParaRPr lang="en-US" dirty="0" smtClean="0"/>
          </a:p>
          <a:p>
            <a:pPr eaLnBrk="1" hangingPunct="1">
              <a:buNone/>
            </a:pPr>
            <a:r>
              <a:rPr lang="en-US" dirty="0" smtClean="0"/>
              <a:t>Classical Conditioning – the bell &amp; the dog</a:t>
            </a:r>
          </a:p>
          <a:p>
            <a:pPr>
              <a:buNone/>
            </a:pPr>
            <a:r>
              <a:rPr lang="en-US" u="sng" dirty="0" smtClean="0">
                <a:hlinkClick r:id="rId2"/>
              </a:rPr>
              <a:t>http://www.youtube.com/watch?v=hhqumfpxuzI&amp;feature=related</a:t>
            </a:r>
            <a:endParaRPr lang="en-AU" dirty="0" smtClean="0"/>
          </a:p>
          <a:p>
            <a:pPr eaLnBrk="1" hangingPunct="1">
              <a:buNone/>
            </a:pPr>
            <a:endParaRPr lang="en-US" dirty="0" smtClean="0"/>
          </a:p>
          <a:p>
            <a:pPr eaLnBrk="1" hangingPunct="1">
              <a:buNone/>
            </a:pPr>
            <a:r>
              <a:rPr lang="en-US" dirty="0" smtClean="0"/>
              <a:t>Yes but does it work with people?</a:t>
            </a:r>
          </a:p>
          <a:p>
            <a:pPr eaLnBrk="1" hangingPunct="1">
              <a:buNone/>
            </a:pPr>
            <a:r>
              <a:rPr lang="en-US" dirty="0" smtClean="0">
                <a:hlinkClick r:id="rId3"/>
              </a:rPr>
              <a:t>http://www.youtube.com/watch?v=lvOV7g3osfM&amp;feature=related</a:t>
            </a:r>
            <a:endParaRPr lang="en-US" dirty="0" smtClean="0"/>
          </a:p>
          <a:p>
            <a:pPr eaLnBrk="1" hangingPunct="1"/>
            <a:endParaRPr lang="en-US" dirty="0" smtClean="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endParaRPr lang="en-AU"/>
          </a:p>
        </p:txBody>
      </p:sp>
      <p:sp>
        <p:nvSpPr>
          <p:cNvPr id="6" name="Slide Number Placeholder 5"/>
          <p:cNvSpPr>
            <a:spLocks noGrp="1"/>
          </p:cNvSpPr>
          <p:nvPr>
            <p:ph type="sldNum" sz="quarter" idx="12"/>
          </p:nvPr>
        </p:nvSpPr>
        <p:spPr/>
        <p:txBody>
          <a:bodyPr/>
          <a:lstStyle/>
          <a:p>
            <a:fld id="{22EA3193-FF97-4A7E-B92D-EA102E4D686D}" type="slidenum">
              <a:rPr lang="en-US"/>
              <a:pPr/>
              <a:t>26</a:t>
            </a:fld>
            <a:endParaRPr lang="en-US"/>
          </a:p>
        </p:txBody>
      </p:sp>
      <p:sp>
        <p:nvSpPr>
          <p:cNvPr id="64515" name="Rectangle 3"/>
          <p:cNvSpPr>
            <a:spLocks noGrp="1" noChangeArrowheads="1"/>
          </p:cNvSpPr>
          <p:nvPr>
            <p:ph sz="quarter" idx="1"/>
          </p:nvPr>
        </p:nvSpPr>
        <p:spPr/>
        <p:txBody>
          <a:bodyPr/>
          <a:lstStyle/>
          <a:p>
            <a:endParaRPr lang="en-AU"/>
          </a:p>
        </p:txBody>
      </p:sp>
      <p:pic>
        <p:nvPicPr>
          <p:cNvPr id="64517" name="Picture 5" descr="pavlov_conditioning_dogs"/>
          <p:cNvPicPr>
            <a:picLocks noChangeAspect="1" noChangeArrowheads="1"/>
          </p:cNvPicPr>
          <p:nvPr/>
        </p:nvPicPr>
        <p:blipFill>
          <a:blip r:embed="rId2" cstate="print"/>
          <a:srcRect/>
          <a:stretch>
            <a:fillRect/>
          </a:stretch>
        </p:blipFill>
        <p:spPr bwMode="auto">
          <a:xfrm>
            <a:off x="923595" y="404665"/>
            <a:ext cx="7776864" cy="5454606"/>
          </a:xfrm>
          <a:prstGeom prst="rect">
            <a:avLst/>
          </a:prstGeom>
          <a:noFill/>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Do you have a phobia?</a:t>
            </a:r>
            <a:endParaRPr lang="en-AU"/>
          </a:p>
        </p:txBody>
      </p:sp>
      <p:sp>
        <p:nvSpPr>
          <p:cNvPr id="7" name="Slide Number Placeholder 5"/>
          <p:cNvSpPr>
            <a:spLocks noGrp="1"/>
          </p:cNvSpPr>
          <p:nvPr>
            <p:ph type="sldNum" sz="quarter" idx="12"/>
          </p:nvPr>
        </p:nvSpPr>
        <p:spPr/>
        <p:txBody>
          <a:bodyPr/>
          <a:lstStyle/>
          <a:p>
            <a:fld id="{75251574-0623-45BF-8064-851C38B1FE38}" type="slidenum">
              <a:rPr lang="en-US"/>
              <a:pPr/>
              <a:t>27</a:t>
            </a:fld>
            <a:endParaRPr lang="en-US"/>
          </a:p>
        </p:txBody>
      </p:sp>
      <p:sp>
        <p:nvSpPr>
          <p:cNvPr id="63491" name="Rectangle 3"/>
          <p:cNvSpPr>
            <a:spLocks noGrp="1" noChangeArrowheads="1"/>
          </p:cNvSpPr>
          <p:nvPr>
            <p:ph sz="quarter" idx="1"/>
          </p:nvPr>
        </p:nvSpPr>
        <p:spPr/>
        <p:txBody>
          <a:bodyPr/>
          <a:lstStyle/>
          <a:p>
            <a:r>
              <a:rPr lang="en-US"/>
              <a:t>Fear of heights?</a:t>
            </a:r>
          </a:p>
          <a:p>
            <a:r>
              <a:rPr lang="en-US"/>
              <a:t>Fear of the number 13?</a:t>
            </a:r>
          </a:p>
          <a:p>
            <a:r>
              <a:rPr lang="en-US"/>
              <a:t>Fear of spiders?</a:t>
            </a:r>
          </a:p>
          <a:p>
            <a:endParaRPr lang="en-US"/>
          </a:p>
          <a:p>
            <a:pPr>
              <a:buFontTx/>
              <a:buNone/>
            </a:pPr>
            <a:endParaRPr lang="en-AU"/>
          </a:p>
        </p:txBody>
      </p:sp>
      <p:pic>
        <p:nvPicPr>
          <p:cNvPr id="63493" name="Picture 5" descr="giant-house-spider"/>
          <p:cNvPicPr>
            <a:picLocks noChangeAspect="1" noChangeArrowheads="1"/>
          </p:cNvPicPr>
          <p:nvPr/>
        </p:nvPicPr>
        <p:blipFill>
          <a:blip r:embed="rId2" cstate="print"/>
          <a:srcRect/>
          <a:stretch>
            <a:fillRect/>
          </a:stretch>
        </p:blipFill>
        <p:spPr bwMode="auto">
          <a:xfrm>
            <a:off x="2844800" y="3267075"/>
            <a:ext cx="4445000" cy="2500313"/>
          </a:xfrm>
          <a:prstGeom prst="rect">
            <a:avLst/>
          </a:prstGeom>
          <a:noFill/>
        </p:spPr>
      </p:pic>
      <p:pic>
        <p:nvPicPr>
          <p:cNvPr id="63495" name="Picture 7" descr="Phobias"/>
          <p:cNvPicPr>
            <a:picLocks noChangeAspect="1" noChangeArrowheads="1"/>
          </p:cNvPicPr>
          <p:nvPr/>
        </p:nvPicPr>
        <p:blipFill>
          <a:blip r:embed="rId3" cstate="print"/>
          <a:srcRect/>
          <a:stretch>
            <a:fillRect/>
          </a:stretch>
        </p:blipFill>
        <p:spPr bwMode="auto">
          <a:xfrm>
            <a:off x="539751" y="3807619"/>
            <a:ext cx="1940983" cy="1241822"/>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Conditioning</a:t>
            </a:r>
            <a:endParaRPr lang="en-US" dirty="0"/>
          </a:p>
        </p:txBody>
      </p:sp>
      <p:sp>
        <p:nvSpPr>
          <p:cNvPr id="3" name="Content Placeholder 2"/>
          <p:cNvSpPr>
            <a:spLocks noGrp="1"/>
          </p:cNvSpPr>
          <p:nvPr>
            <p:ph idx="1"/>
          </p:nvPr>
        </p:nvSpPr>
        <p:spPr/>
        <p:txBody>
          <a:bodyPr/>
          <a:lstStyle/>
          <a:p>
            <a:r>
              <a:rPr lang="en-US" dirty="0" smtClean="0"/>
              <a:t>Involuntary emotional or physiological responses</a:t>
            </a:r>
          </a:p>
          <a:p>
            <a:pPr>
              <a:buFontTx/>
              <a:buChar char="-"/>
            </a:pPr>
            <a:r>
              <a:rPr lang="en-US" dirty="0" smtClean="0"/>
              <a:t>Fear</a:t>
            </a:r>
          </a:p>
          <a:p>
            <a:pPr>
              <a:buFontTx/>
              <a:buChar char="-"/>
            </a:pPr>
            <a:r>
              <a:rPr lang="en-US" dirty="0" smtClean="0"/>
              <a:t>Tense muscles</a:t>
            </a:r>
          </a:p>
          <a:p>
            <a:pPr>
              <a:buFontTx/>
              <a:buChar char="-"/>
            </a:pPr>
            <a:r>
              <a:rPr lang="en-US" dirty="0" smtClean="0"/>
              <a:t>Sweating</a:t>
            </a:r>
          </a:p>
          <a:p>
            <a:pPr>
              <a:buFontTx/>
              <a:buChar char="-"/>
            </a:pPr>
            <a:r>
              <a:rPr lang="en-US" smtClean="0"/>
              <a:t>Salivation etc</a:t>
            </a:r>
          </a:p>
          <a:p>
            <a:pPr>
              <a:buFontTx/>
              <a:buChar char="-"/>
            </a:pPr>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Operant Conditioning</a:t>
            </a:r>
            <a:endParaRPr lang="en-AU" dirty="0"/>
          </a:p>
        </p:txBody>
      </p:sp>
      <p:sp>
        <p:nvSpPr>
          <p:cNvPr id="3" name="Slide Number Placeholder 2"/>
          <p:cNvSpPr>
            <a:spLocks noGrp="1"/>
          </p:cNvSpPr>
          <p:nvPr>
            <p:ph type="sldNum" sz="quarter" idx="12"/>
          </p:nvPr>
        </p:nvSpPr>
        <p:spPr/>
        <p:txBody>
          <a:bodyPr/>
          <a:lstStyle/>
          <a:p>
            <a:fld id="{ABFC3796-A57B-466F-9CDA-40B9B7EE6278}" type="slidenum">
              <a:rPr lang="en-US" smtClean="0"/>
              <a:pPr/>
              <a:t>29</a:t>
            </a:fld>
            <a:endParaRPr lang="en-US"/>
          </a:p>
        </p:txBody>
      </p:sp>
      <p:sp>
        <p:nvSpPr>
          <p:cNvPr id="4" name="Content Placeholder 3"/>
          <p:cNvSpPr>
            <a:spLocks noGrp="1"/>
          </p:cNvSpPr>
          <p:nvPr>
            <p:ph sz="quarter" idx="1"/>
          </p:nvPr>
        </p:nvSpPr>
        <p:spPr>
          <a:xfrm>
            <a:off x="1475656" y="1196752"/>
            <a:ext cx="7498080" cy="4800600"/>
          </a:xfrm>
        </p:spPr>
        <p:txBody>
          <a:bodyPr>
            <a:normAutofit fontScale="85000" lnSpcReduction="10000"/>
          </a:bodyPr>
          <a:lstStyle/>
          <a:p>
            <a:r>
              <a:rPr lang="en-US" dirty="0" smtClean="0"/>
              <a:t>Operant conditioning is a method of learning that occurs through rewards and punishments for behavior. </a:t>
            </a:r>
          </a:p>
          <a:p>
            <a:r>
              <a:rPr lang="en-US" dirty="0" smtClean="0"/>
              <a:t>Through operant conditioning, an association is made between a behavior and a consequence for that behavior.</a:t>
            </a:r>
          </a:p>
          <a:p>
            <a:r>
              <a:rPr lang="en-US" dirty="0" smtClean="0"/>
              <a:t>Skinner used the term </a:t>
            </a:r>
            <a:r>
              <a:rPr lang="en-US" i="1" dirty="0" smtClean="0"/>
              <a:t>operant</a:t>
            </a:r>
            <a:r>
              <a:rPr lang="en-US" dirty="0" smtClean="0"/>
              <a:t> to refer to any "active behavior that operates upon the environment to generate consequences" (1953). </a:t>
            </a:r>
          </a:p>
          <a:p>
            <a:r>
              <a:rPr lang="en-US" dirty="0" smtClean="0"/>
              <a:t>In other words, Skinner's theory explained how we acquire the range of learned behaviors we exhibit each and every day.</a:t>
            </a:r>
          </a:p>
          <a:p>
            <a:endParaRPr lang="en-US" dirty="0" smtClean="0"/>
          </a:p>
          <a:p>
            <a:endParaRPr lang="en-US" dirty="0" smtClean="0"/>
          </a:p>
          <a:p>
            <a:endParaRPr lang="en-AU"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Points</a:t>
            </a:r>
            <a:endParaRPr lang="en-AU" dirty="0"/>
          </a:p>
        </p:txBody>
      </p:sp>
      <p:sp>
        <p:nvSpPr>
          <p:cNvPr id="3" name="Content Placeholder 2"/>
          <p:cNvSpPr>
            <a:spLocks noGrp="1"/>
          </p:cNvSpPr>
          <p:nvPr>
            <p:ph idx="1"/>
          </p:nvPr>
        </p:nvSpPr>
        <p:spPr/>
        <p:txBody>
          <a:bodyPr/>
          <a:lstStyle/>
          <a:p>
            <a:r>
              <a:rPr lang="en-AU" dirty="0" smtClean="0"/>
              <a:t>Behaviour is controlled by consequences</a:t>
            </a:r>
          </a:p>
          <a:p>
            <a:r>
              <a:rPr lang="en-AU" dirty="0" smtClean="0"/>
              <a:t>Increase behaviour = reinforce</a:t>
            </a:r>
          </a:p>
          <a:p>
            <a:r>
              <a:rPr lang="en-AU" dirty="0" smtClean="0"/>
              <a:t>Reduce = punishing consequence</a:t>
            </a:r>
          </a:p>
          <a:p>
            <a:r>
              <a:rPr lang="en-AU" dirty="0" smtClean="0"/>
              <a:t>Antecedents can make behaviour more or less likely to occur</a:t>
            </a:r>
          </a:p>
          <a:p>
            <a:r>
              <a:rPr lang="en-AU" dirty="0" smtClean="0"/>
              <a:t>Reinforcers and punishments vary in</a:t>
            </a:r>
          </a:p>
          <a:p>
            <a:pPr>
              <a:buFontTx/>
              <a:buChar char="-"/>
            </a:pPr>
            <a:r>
              <a:rPr lang="en-AU" dirty="0" smtClean="0"/>
              <a:t>Intrusiveness </a:t>
            </a:r>
          </a:p>
          <a:p>
            <a:pPr>
              <a:buFontTx/>
              <a:buChar char="-"/>
            </a:pPr>
            <a:r>
              <a:rPr lang="en-AU" dirty="0" smtClean="0"/>
              <a:t>Restrictiveness</a:t>
            </a:r>
          </a:p>
          <a:p>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Examples:</a:t>
            </a:r>
          </a:p>
        </p:txBody>
      </p:sp>
      <p:sp>
        <p:nvSpPr>
          <p:cNvPr id="19459" name="Content Placeholder 2"/>
          <p:cNvSpPr>
            <a:spLocks noGrp="1"/>
          </p:cNvSpPr>
          <p:nvPr>
            <p:ph idx="1"/>
          </p:nvPr>
        </p:nvSpPr>
        <p:spPr/>
        <p:txBody>
          <a:bodyPr/>
          <a:lstStyle/>
          <a:p>
            <a:pPr eaLnBrk="1" hangingPunct="1"/>
            <a:r>
              <a:rPr lang="en-US" sz="2400" dirty="0" smtClean="0"/>
              <a:t>Children completing homework to earn a reward from a parent or teacher, or employees finishing projects to receive praise or promotions.</a:t>
            </a:r>
          </a:p>
          <a:p>
            <a:pPr eaLnBrk="1" hangingPunct="1"/>
            <a:r>
              <a:rPr lang="en-US" sz="2400" dirty="0" smtClean="0"/>
              <a:t>In these examples, the promise or possibility of rewards causes an increase in behavior</a:t>
            </a:r>
          </a:p>
          <a:p>
            <a:pPr eaLnBrk="1" hangingPunct="1"/>
            <a:endParaRPr lang="en-US" sz="2400" dirty="0" smtClean="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9" y="785794"/>
            <a:ext cx="8229600" cy="4411662"/>
          </a:xfrm>
        </p:spPr>
        <p:txBody>
          <a:bodyPr>
            <a:normAutofit lnSpcReduction="10000"/>
          </a:bodyPr>
          <a:lstStyle/>
          <a:p>
            <a:pPr eaLnBrk="1" hangingPunct="1"/>
            <a:r>
              <a:rPr lang="en-US" sz="2800" dirty="0" smtClean="0"/>
              <a:t>Operant conditioning can also be used to decrease a behavior. </a:t>
            </a:r>
          </a:p>
          <a:p>
            <a:pPr eaLnBrk="1" hangingPunct="1"/>
            <a:r>
              <a:rPr lang="en-US" sz="2800" dirty="0" smtClean="0"/>
              <a:t>The removal of an undesirable outcome or the use of punishment can be used to decrease or prevent undesirable behaviors.. </a:t>
            </a:r>
          </a:p>
          <a:p>
            <a:endParaRPr lang="en-US" sz="2800" dirty="0" smtClean="0"/>
          </a:p>
          <a:p>
            <a:r>
              <a:rPr lang="en-US" sz="2800" dirty="0" smtClean="0"/>
              <a:t>For example, a child may be told they will lose recess privileges if they talk out of turn in class. This potential for punishment may lead to a decrease in disruptive behaviors</a:t>
            </a:r>
            <a:endParaRPr lang="en-US" sz="28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732367" y="152400"/>
            <a:ext cx="6824133" cy="791766"/>
          </a:xfrm>
        </p:spPr>
        <p:txBody>
          <a:bodyPr/>
          <a:lstStyle/>
          <a:p>
            <a:r>
              <a:rPr lang="en-US"/>
              <a:t>Mr. Grimes part 1</a:t>
            </a:r>
            <a:endParaRPr lang="en-AU"/>
          </a:p>
        </p:txBody>
      </p:sp>
      <p:sp>
        <p:nvSpPr>
          <p:cNvPr id="6" name="Slide Number Placeholder 5"/>
          <p:cNvSpPr>
            <a:spLocks noGrp="1"/>
          </p:cNvSpPr>
          <p:nvPr>
            <p:ph type="sldNum" sz="quarter" idx="12"/>
          </p:nvPr>
        </p:nvSpPr>
        <p:spPr/>
        <p:txBody>
          <a:bodyPr/>
          <a:lstStyle/>
          <a:p>
            <a:fld id="{0039850F-25BD-4308-85BA-67E8EEE0C4B4}" type="slidenum">
              <a:rPr lang="en-US"/>
              <a:pPr/>
              <a:t>32</a:t>
            </a:fld>
            <a:endParaRPr lang="en-US"/>
          </a:p>
        </p:txBody>
      </p:sp>
      <p:sp>
        <p:nvSpPr>
          <p:cNvPr id="56323" name="Rectangle 3"/>
          <p:cNvSpPr>
            <a:spLocks noGrp="1" noChangeArrowheads="1"/>
          </p:cNvSpPr>
          <p:nvPr>
            <p:ph sz="quarter" idx="1"/>
          </p:nvPr>
        </p:nvSpPr>
        <p:spPr>
          <a:xfrm>
            <a:off x="914400" y="1447800"/>
            <a:ext cx="7772400" cy="3817404"/>
          </a:xfrm>
        </p:spPr>
        <p:txBody>
          <a:bodyPr/>
          <a:lstStyle/>
          <a:p>
            <a:r>
              <a:rPr lang="en-US" dirty="0"/>
              <a:t>While watching this video make note of the pros and the cons </a:t>
            </a:r>
            <a:endParaRPr lang="en-AU" dirty="0"/>
          </a:p>
        </p:txBody>
      </p:sp>
      <p:pic>
        <p:nvPicPr>
          <p:cNvPr id="56324" name="Picture 4" descr="688px-Video-icon"/>
          <p:cNvPicPr>
            <a:picLocks noChangeAspect="1" noChangeArrowheads="1"/>
          </p:cNvPicPr>
          <p:nvPr/>
        </p:nvPicPr>
        <p:blipFill>
          <a:blip r:embed="rId2" cstate="print"/>
          <a:srcRect/>
          <a:stretch>
            <a:fillRect/>
          </a:stretch>
        </p:blipFill>
        <p:spPr bwMode="auto">
          <a:xfrm>
            <a:off x="1883834" y="3002756"/>
            <a:ext cx="4320117" cy="2119313"/>
          </a:xfrm>
          <a:prstGeom prst="rect">
            <a:avLst/>
          </a:prstGeom>
          <a:noFill/>
        </p:spPr>
      </p:pic>
      <p:sp>
        <p:nvSpPr>
          <p:cNvPr id="10" name="Rectangle 9"/>
          <p:cNvSpPr/>
          <p:nvPr/>
        </p:nvSpPr>
        <p:spPr>
          <a:xfrm>
            <a:off x="1019606" y="5211199"/>
            <a:ext cx="6528725" cy="646331"/>
          </a:xfrm>
          <a:prstGeom prst="rect">
            <a:avLst/>
          </a:prstGeom>
        </p:spPr>
        <p:txBody>
          <a:bodyPr wrap="square">
            <a:spAutoFit/>
          </a:bodyPr>
          <a:lstStyle/>
          <a:p>
            <a:r>
              <a:rPr lang="en-US" dirty="0" smtClean="0">
                <a:hlinkClick r:id="rId3"/>
              </a:rPr>
              <a:t>http://www.guardian.co.uk/education/2009/feb/06/mr-grimes-film</a:t>
            </a:r>
            <a:endParaRPr lang="en-AU"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75C3E13-691B-47B6-BBB1-74A7D8000DB7}" type="slidenum">
              <a:rPr lang="en-US"/>
              <a:pPr/>
              <a:t>33</a:t>
            </a:fld>
            <a:endParaRPr lang="en-US"/>
          </a:p>
        </p:txBody>
      </p:sp>
      <p:sp>
        <p:nvSpPr>
          <p:cNvPr id="17410" name="Rectangle 2"/>
          <p:cNvSpPr>
            <a:spLocks noGrp="1" noChangeArrowheads="1"/>
          </p:cNvSpPr>
          <p:nvPr>
            <p:ph type="title"/>
          </p:nvPr>
        </p:nvSpPr>
        <p:spPr/>
        <p:txBody>
          <a:bodyPr/>
          <a:lstStyle/>
          <a:p>
            <a:r>
              <a:rPr lang="en-AU"/>
              <a:t>Punishment</a:t>
            </a:r>
            <a:endParaRPr lang="en-US"/>
          </a:p>
        </p:txBody>
      </p:sp>
      <p:sp>
        <p:nvSpPr>
          <p:cNvPr id="17411" name="Rectangle 3"/>
          <p:cNvSpPr>
            <a:spLocks noGrp="1" noChangeArrowheads="1"/>
          </p:cNvSpPr>
          <p:nvPr>
            <p:ph type="body" idx="1"/>
          </p:nvPr>
        </p:nvSpPr>
        <p:spPr/>
        <p:txBody>
          <a:bodyPr/>
          <a:lstStyle/>
          <a:p>
            <a:pPr>
              <a:lnSpc>
                <a:spcPct val="90000"/>
              </a:lnSpc>
              <a:buFontTx/>
              <a:buNone/>
            </a:pPr>
            <a:r>
              <a:rPr lang="en-AU" sz="2800"/>
              <a:t>Disadvantages:</a:t>
            </a:r>
          </a:p>
          <a:p>
            <a:pPr>
              <a:lnSpc>
                <a:spcPct val="90000"/>
              </a:lnSpc>
            </a:pPr>
            <a:r>
              <a:rPr lang="en-AU" sz="2800"/>
              <a:t>Fails to model appropriate behaviours</a:t>
            </a:r>
          </a:p>
          <a:p>
            <a:pPr>
              <a:lnSpc>
                <a:spcPct val="90000"/>
              </a:lnSpc>
            </a:pPr>
            <a:r>
              <a:rPr lang="en-AU" sz="2800"/>
              <a:t>Can cause resentment, withdrawal, aggression</a:t>
            </a:r>
          </a:p>
          <a:p>
            <a:pPr>
              <a:lnSpc>
                <a:spcPct val="90000"/>
              </a:lnSpc>
            </a:pPr>
            <a:r>
              <a:rPr lang="en-AU" sz="2800"/>
              <a:t>May stop learning and have long term impacts on learning</a:t>
            </a:r>
          </a:p>
          <a:p>
            <a:pPr>
              <a:lnSpc>
                <a:spcPct val="90000"/>
              </a:lnSpc>
            </a:pPr>
            <a:r>
              <a:rPr lang="en-AU" sz="2800"/>
              <a:t>Encourages deceitful behaviour</a:t>
            </a:r>
          </a:p>
          <a:p>
            <a:pPr>
              <a:lnSpc>
                <a:spcPct val="90000"/>
              </a:lnSpc>
            </a:pPr>
            <a:r>
              <a:rPr lang="en-AU" sz="2800"/>
              <a:t>Can be destructive to relationships</a:t>
            </a:r>
            <a:endParaRPr lang="en-US" sz="280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EAF6FF7-22D1-474B-9134-E7DFA104775F}" type="slidenum">
              <a:rPr lang="en-US"/>
              <a:pPr/>
              <a:t>34</a:t>
            </a:fld>
            <a:endParaRPr lang="en-US"/>
          </a:p>
        </p:txBody>
      </p:sp>
      <p:sp>
        <p:nvSpPr>
          <p:cNvPr id="24578" name="Rectangle 2"/>
          <p:cNvSpPr>
            <a:spLocks noGrp="1" noChangeArrowheads="1"/>
          </p:cNvSpPr>
          <p:nvPr>
            <p:ph type="title"/>
          </p:nvPr>
        </p:nvSpPr>
        <p:spPr/>
        <p:txBody>
          <a:bodyPr/>
          <a:lstStyle/>
          <a:p>
            <a:r>
              <a:rPr lang="en-AU" dirty="0"/>
              <a:t>Strategies</a:t>
            </a:r>
            <a:endParaRPr lang="en-US" dirty="0"/>
          </a:p>
        </p:txBody>
      </p:sp>
      <p:sp>
        <p:nvSpPr>
          <p:cNvPr id="24579" name="Rectangle 3"/>
          <p:cNvSpPr>
            <a:spLocks noGrp="1" noChangeArrowheads="1"/>
          </p:cNvSpPr>
          <p:nvPr>
            <p:ph type="body" idx="1"/>
          </p:nvPr>
        </p:nvSpPr>
        <p:spPr/>
        <p:txBody>
          <a:bodyPr/>
          <a:lstStyle/>
          <a:p>
            <a:pPr>
              <a:lnSpc>
                <a:spcPct val="90000"/>
              </a:lnSpc>
            </a:pPr>
            <a:r>
              <a:rPr lang="en-AU" sz="2400" dirty="0">
                <a:solidFill>
                  <a:srgbClr val="FF0000"/>
                </a:solidFill>
              </a:rPr>
              <a:t>Preventative</a:t>
            </a:r>
            <a:r>
              <a:rPr lang="en-AU" sz="2400" dirty="0"/>
              <a:t>: </a:t>
            </a:r>
            <a:r>
              <a:rPr lang="en-AU" sz="2400" dirty="0" smtClean="0"/>
              <a:t>continuous </a:t>
            </a:r>
            <a:r>
              <a:rPr lang="en-AU" sz="2400" dirty="0"/>
              <a:t>plan </a:t>
            </a:r>
          </a:p>
          <a:p>
            <a:pPr>
              <a:lnSpc>
                <a:spcPct val="90000"/>
              </a:lnSpc>
            </a:pPr>
            <a:r>
              <a:rPr lang="en-AU" sz="2400" dirty="0">
                <a:solidFill>
                  <a:srgbClr val="FF0000"/>
                </a:solidFill>
              </a:rPr>
              <a:t>Intervention</a:t>
            </a:r>
            <a:r>
              <a:rPr lang="en-AU" sz="2400" dirty="0"/>
              <a:t>: ignore, non-verbal message, casual statement or question, simple directions, catch-</a:t>
            </a:r>
            <a:r>
              <a:rPr lang="en-AU" sz="2400" dirty="0" err="1"/>
              <a:t>em</a:t>
            </a:r>
            <a:r>
              <a:rPr lang="en-AU" sz="2400" dirty="0"/>
              <a:t>-being-good</a:t>
            </a:r>
          </a:p>
          <a:p>
            <a:pPr>
              <a:lnSpc>
                <a:spcPct val="90000"/>
              </a:lnSpc>
            </a:pPr>
            <a:r>
              <a:rPr lang="en-AU" sz="2400" dirty="0">
                <a:solidFill>
                  <a:srgbClr val="FF0000"/>
                </a:solidFill>
              </a:rPr>
              <a:t>Corrective</a:t>
            </a:r>
            <a:r>
              <a:rPr lang="en-AU" sz="2400" dirty="0"/>
              <a:t>: rules, expectations, monitoring, negative and positive reinforcement, parent support, positive teacher-student relationship</a:t>
            </a:r>
          </a:p>
          <a:p>
            <a:pPr>
              <a:lnSpc>
                <a:spcPct val="90000"/>
              </a:lnSpc>
            </a:pPr>
            <a:r>
              <a:rPr lang="en-AU" sz="2400" dirty="0">
                <a:solidFill>
                  <a:srgbClr val="FF0000"/>
                </a:solidFill>
              </a:rPr>
              <a:t>RIP</a:t>
            </a:r>
            <a:r>
              <a:rPr lang="en-AU" sz="2400" dirty="0">
                <a:solidFill>
                  <a:srgbClr val="333300"/>
                </a:solidFill>
              </a:rPr>
              <a:t> </a:t>
            </a:r>
            <a:r>
              <a:rPr lang="en-AU" sz="2400" dirty="0"/>
              <a:t> (Rules – Ignore – Praise)</a:t>
            </a:r>
          </a:p>
          <a:p>
            <a:pPr>
              <a:lnSpc>
                <a:spcPct val="90000"/>
              </a:lnSpc>
            </a:pPr>
            <a:r>
              <a:rPr lang="en-AU" sz="2400" dirty="0">
                <a:solidFill>
                  <a:srgbClr val="FF0000"/>
                </a:solidFill>
              </a:rPr>
              <a:t>RRP</a:t>
            </a:r>
            <a:r>
              <a:rPr lang="en-AU" sz="2400" dirty="0"/>
              <a:t> (Rules – Reward – Punishment</a:t>
            </a:r>
            <a:r>
              <a:rPr lang="en-AU" sz="2400" dirty="0" smtClean="0"/>
              <a:t>)</a:t>
            </a:r>
          </a:p>
          <a:p>
            <a:pPr>
              <a:lnSpc>
                <a:spcPct val="90000"/>
              </a:lnSpc>
            </a:pPr>
            <a:r>
              <a:rPr lang="en-AU" sz="2400" dirty="0" smtClean="0">
                <a:solidFill>
                  <a:srgbClr val="FF0000"/>
                </a:solidFill>
              </a:rPr>
              <a:t>School wide </a:t>
            </a:r>
            <a:r>
              <a:rPr lang="en-AU" sz="2400" dirty="0" smtClean="0"/>
              <a:t>– Assembly, Principal’s awards etc</a:t>
            </a:r>
            <a:endParaRPr lang="en-US" sz="2400"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AU" dirty="0"/>
              <a:t>Text examples – pg 61</a:t>
            </a:r>
            <a:endParaRPr lang="en-US" dirty="0"/>
          </a:p>
        </p:txBody>
      </p:sp>
      <p:sp>
        <p:nvSpPr>
          <p:cNvPr id="5" name="Slide Number Placeholder 5"/>
          <p:cNvSpPr>
            <a:spLocks noGrp="1"/>
          </p:cNvSpPr>
          <p:nvPr>
            <p:ph type="sldNum" sz="quarter" idx="12"/>
          </p:nvPr>
        </p:nvSpPr>
        <p:spPr/>
        <p:txBody>
          <a:bodyPr/>
          <a:lstStyle/>
          <a:p>
            <a:fld id="{EF73FE62-B2B4-4CBE-B23B-003FAEE75B7A}" type="slidenum">
              <a:rPr lang="en-US"/>
              <a:pPr/>
              <a:t>35</a:t>
            </a:fld>
            <a:endParaRPr lang="en-US"/>
          </a:p>
        </p:txBody>
      </p:sp>
      <p:pic>
        <p:nvPicPr>
          <p:cNvPr id="11267" name="Picture 3"/>
          <p:cNvPicPr>
            <a:picLocks noGrp="1" noChangeAspect="1" noChangeArrowheads="1"/>
          </p:cNvPicPr>
          <p:nvPr>
            <p:ph sz="quarter" idx="1"/>
          </p:nvPr>
        </p:nvPicPr>
        <p:blipFill>
          <a:blip r:embed="rId2" cstate="print"/>
          <a:stretch>
            <a:fillRect/>
          </a:stretch>
        </p:blipFill>
        <p:spPr>
          <a:xfrm>
            <a:off x="971600" y="1340768"/>
            <a:ext cx="7772400" cy="5040560"/>
          </a:xfrm>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en-US"/>
              <a:t>The influence of home and school</a:t>
            </a:r>
            <a:endParaRPr lang="en-AU"/>
          </a:p>
        </p:txBody>
      </p:sp>
      <p:sp>
        <p:nvSpPr>
          <p:cNvPr id="5" name="Slide Number Placeholder 5"/>
          <p:cNvSpPr>
            <a:spLocks noGrp="1"/>
          </p:cNvSpPr>
          <p:nvPr>
            <p:ph type="sldNum" sz="quarter" idx="12"/>
          </p:nvPr>
        </p:nvSpPr>
        <p:spPr/>
        <p:txBody>
          <a:bodyPr/>
          <a:lstStyle/>
          <a:p>
            <a:fld id="{9A1B2E79-0AC6-40B4-8101-459B7F26E861}" type="slidenum">
              <a:rPr lang="en-US"/>
              <a:pPr/>
              <a:t>36</a:t>
            </a:fld>
            <a:endParaRPr lang="en-US"/>
          </a:p>
        </p:txBody>
      </p:sp>
      <p:sp>
        <p:nvSpPr>
          <p:cNvPr id="47107" name="Rectangle 3"/>
          <p:cNvSpPr>
            <a:spLocks noGrp="1" noChangeArrowheads="1"/>
          </p:cNvSpPr>
          <p:nvPr>
            <p:ph sz="quarter" idx="1"/>
          </p:nvPr>
        </p:nvSpPr>
        <p:spPr/>
        <p:txBody>
          <a:bodyPr/>
          <a:lstStyle/>
          <a:p>
            <a:r>
              <a:rPr lang="en-US" sz="2800"/>
              <a:t>School based factors</a:t>
            </a:r>
          </a:p>
          <a:p>
            <a:r>
              <a:rPr lang="en-US" sz="2800"/>
              <a:t>Insensitivity to students’ individuality</a:t>
            </a:r>
          </a:p>
          <a:p>
            <a:r>
              <a:rPr lang="en-US" sz="2800"/>
              <a:t>Inappropriate teacher expectations</a:t>
            </a:r>
          </a:p>
          <a:p>
            <a:r>
              <a:rPr lang="en-US" sz="2800"/>
              <a:t>Poor teacher management of students</a:t>
            </a:r>
          </a:p>
          <a:p>
            <a:r>
              <a:rPr lang="en-US" sz="2800"/>
              <a:t>Ineffective instruction</a:t>
            </a:r>
          </a:p>
          <a:p>
            <a:r>
              <a:rPr lang="en-US" sz="2800"/>
              <a:t>Use of inappropriate reinforcement strategies</a:t>
            </a:r>
          </a:p>
          <a:p>
            <a:endParaRPr lang="en-AU" sz="280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r>
              <a:rPr lang="en-US"/>
              <a:t>Limit setting through body language</a:t>
            </a:r>
            <a:endParaRPr lang="en-AU"/>
          </a:p>
        </p:txBody>
      </p:sp>
      <p:sp>
        <p:nvSpPr>
          <p:cNvPr id="5" name="Slide Number Placeholder 5"/>
          <p:cNvSpPr>
            <a:spLocks noGrp="1"/>
          </p:cNvSpPr>
          <p:nvPr>
            <p:ph type="sldNum" sz="quarter" idx="12"/>
          </p:nvPr>
        </p:nvSpPr>
        <p:spPr/>
        <p:txBody>
          <a:bodyPr/>
          <a:lstStyle/>
          <a:p>
            <a:fld id="{8014B09B-70FE-47EB-8366-1DD3B212432A}" type="slidenum">
              <a:rPr lang="en-US"/>
              <a:pPr/>
              <a:t>37</a:t>
            </a:fld>
            <a:endParaRPr lang="en-US"/>
          </a:p>
        </p:txBody>
      </p:sp>
      <p:sp>
        <p:nvSpPr>
          <p:cNvPr id="48131" name="Rectangle 3"/>
          <p:cNvSpPr>
            <a:spLocks noGrp="1" noChangeArrowheads="1"/>
          </p:cNvSpPr>
          <p:nvPr>
            <p:ph sz="quarter" idx="1"/>
          </p:nvPr>
        </p:nvSpPr>
        <p:spPr/>
        <p:txBody>
          <a:bodyPr/>
          <a:lstStyle/>
          <a:p>
            <a:pPr>
              <a:lnSpc>
                <a:spcPct val="90000"/>
              </a:lnSpc>
            </a:pPr>
            <a:r>
              <a:rPr lang="en-US" dirty="0"/>
              <a:t>Minimal number of words</a:t>
            </a:r>
          </a:p>
          <a:p>
            <a:pPr>
              <a:lnSpc>
                <a:spcPct val="90000"/>
              </a:lnSpc>
            </a:pPr>
            <a:r>
              <a:rPr lang="en-US" dirty="0" smtClean="0"/>
              <a:t>Teacher </a:t>
            </a:r>
            <a:r>
              <a:rPr lang="en-US" dirty="0"/>
              <a:t>stands beside a student</a:t>
            </a:r>
          </a:p>
          <a:p>
            <a:pPr>
              <a:lnSpc>
                <a:spcPct val="90000"/>
              </a:lnSpc>
            </a:pPr>
            <a:r>
              <a:rPr lang="en-US" dirty="0"/>
              <a:t>Points to a student’s workbook</a:t>
            </a:r>
          </a:p>
          <a:p>
            <a:pPr>
              <a:lnSpc>
                <a:spcPct val="90000"/>
              </a:lnSpc>
            </a:pPr>
            <a:r>
              <a:rPr lang="en-US" dirty="0"/>
              <a:t>Move around the class</a:t>
            </a:r>
          </a:p>
          <a:p>
            <a:pPr>
              <a:lnSpc>
                <a:spcPct val="90000"/>
              </a:lnSpc>
            </a:pPr>
            <a:r>
              <a:rPr lang="en-US" dirty="0"/>
              <a:t>Use eye contact </a:t>
            </a:r>
          </a:p>
          <a:p>
            <a:pPr>
              <a:lnSpc>
                <a:spcPct val="90000"/>
              </a:lnSpc>
            </a:pPr>
            <a:r>
              <a:rPr lang="en-US" dirty="0"/>
              <a:t>These can reduce the teacher’s work load</a:t>
            </a:r>
            <a:endParaRPr lang="en-AU"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1E85780-EB79-46DC-91A7-3B1F6ACEB3A9}" type="slidenum">
              <a:rPr lang="en-US"/>
              <a:pPr/>
              <a:t>38</a:t>
            </a:fld>
            <a:endParaRPr lang="en-US"/>
          </a:p>
        </p:txBody>
      </p:sp>
      <p:sp>
        <p:nvSpPr>
          <p:cNvPr id="50179" name="Rectangle 3"/>
          <p:cNvSpPr>
            <a:spLocks noGrp="1" noChangeArrowheads="1"/>
          </p:cNvSpPr>
          <p:nvPr>
            <p:ph type="body" idx="1"/>
          </p:nvPr>
        </p:nvSpPr>
        <p:spPr/>
        <p:txBody>
          <a:bodyPr>
            <a:normAutofit lnSpcReduction="10000"/>
          </a:bodyPr>
          <a:lstStyle/>
          <a:p>
            <a:pPr>
              <a:buFontTx/>
              <a:buNone/>
            </a:pPr>
            <a:endParaRPr lang="en-US" dirty="0"/>
          </a:p>
          <a:p>
            <a:endParaRPr lang="en-US" dirty="0"/>
          </a:p>
          <a:p>
            <a:endParaRPr lang="en-US" dirty="0"/>
          </a:p>
          <a:p>
            <a:pPr>
              <a:buNone/>
            </a:pPr>
            <a:endParaRPr lang="en-US" dirty="0" smtClean="0"/>
          </a:p>
          <a:p>
            <a:pPr>
              <a:buNone/>
            </a:pPr>
            <a:endParaRPr lang="en-US" dirty="0"/>
          </a:p>
          <a:p>
            <a:r>
              <a:rPr lang="en-US" dirty="0"/>
              <a:t>A= </a:t>
            </a:r>
            <a:r>
              <a:rPr lang="en-US" dirty="0" smtClean="0"/>
              <a:t>antecedent – </a:t>
            </a:r>
            <a:r>
              <a:rPr lang="en-US" sz="2800" dirty="0" smtClean="0"/>
              <a:t>the event or activity that immediately comes before a problem behavior.</a:t>
            </a:r>
            <a:endParaRPr lang="en-US" sz="2800" dirty="0"/>
          </a:p>
          <a:p>
            <a:r>
              <a:rPr lang="en-US" dirty="0"/>
              <a:t>B= </a:t>
            </a:r>
            <a:r>
              <a:rPr lang="en-US" dirty="0" err="1"/>
              <a:t>behaviour</a:t>
            </a:r>
            <a:endParaRPr lang="en-US" dirty="0"/>
          </a:p>
          <a:p>
            <a:r>
              <a:rPr lang="en-US" dirty="0"/>
              <a:t>C=consequences </a:t>
            </a:r>
            <a:endParaRPr lang="en-AU" dirty="0"/>
          </a:p>
        </p:txBody>
      </p:sp>
      <p:pic>
        <p:nvPicPr>
          <p:cNvPr id="50181" name="Picture 5" descr="frontpic"/>
          <p:cNvPicPr>
            <a:picLocks noChangeAspect="1" noChangeArrowheads="1"/>
          </p:cNvPicPr>
          <p:nvPr/>
        </p:nvPicPr>
        <p:blipFill>
          <a:blip r:embed="rId2" cstate="print"/>
          <a:srcRect/>
          <a:stretch>
            <a:fillRect/>
          </a:stretch>
        </p:blipFill>
        <p:spPr bwMode="auto">
          <a:xfrm>
            <a:off x="2195735" y="188120"/>
            <a:ext cx="4782915" cy="3151046"/>
          </a:xfrm>
          <a:prstGeom prst="rect">
            <a:avLst/>
          </a:prstGeom>
          <a:noFill/>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We can conclude</a:t>
            </a:r>
            <a:endParaRPr lang="en-AU" dirty="0"/>
          </a:p>
        </p:txBody>
      </p:sp>
      <p:sp>
        <p:nvSpPr>
          <p:cNvPr id="5" name="Slide Number Placeholder 5"/>
          <p:cNvSpPr>
            <a:spLocks noGrp="1"/>
          </p:cNvSpPr>
          <p:nvPr>
            <p:ph type="sldNum" sz="quarter" idx="12"/>
          </p:nvPr>
        </p:nvSpPr>
        <p:spPr/>
        <p:txBody>
          <a:bodyPr/>
          <a:lstStyle/>
          <a:p>
            <a:fld id="{A5A5D54D-9F35-4B1E-A3C6-12218D45D480}" type="slidenum">
              <a:rPr lang="en-US"/>
              <a:pPr/>
              <a:t>39</a:t>
            </a:fld>
            <a:endParaRPr lang="en-US"/>
          </a:p>
        </p:txBody>
      </p:sp>
      <p:sp>
        <p:nvSpPr>
          <p:cNvPr id="52227" name="Rectangle 3"/>
          <p:cNvSpPr>
            <a:spLocks noGrp="1" noChangeArrowheads="1"/>
          </p:cNvSpPr>
          <p:nvPr>
            <p:ph sz="quarter" idx="1"/>
          </p:nvPr>
        </p:nvSpPr>
        <p:spPr/>
        <p:txBody>
          <a:bodyPr/>
          <a:lstStyle/>
          <a:p>
            <a:pPr algn="ctr"/>
            <a:endParaRPr lang="en-US" dirty="0"/>
          </a:p>
          <a:p>
            <a:pPr algn="ctr"/>
            <a:r>
              <a:rPr lang="en-US" dirty="0"/>
              <a:t>That there is no such thing as luck, rather it is: </a:t>
            </a:r>
            <a:endParaRPr lang="en-US" dirty="0" smtClean="0"/>
          </a:p>
          <a:p>
            <a:pPr algn="ctr"/>
            <a:r>
              <a:rPr lang="en-US" sz="4000" dirty="0" smtClean="0"/>
              <a:t>cause </a:t>
            </a:r>
            <a:r>
              <a:rPr lang="en-US" sz="4000" dirty="0"/>
              <a:t>and effect</a:t>
            </a:r>
          </a:p>
          <a:p>
            <a:pPr algn="ctr"/>
            <a:endParaRPr lang="en-US" sz="4000" dirty="0"/>
          </a:p>
          <a:p>
            <a:pPr algn="ctr"/>
            <a:r>
              <a:rPr lang="en-US" sz="4000" dirty="0"/>
              <a:t>a, b and c</a:t>
            </a:r>
            <a:endParaRPr lang="en-AU" sz="4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Behaviourism</a:t>
            </a:r>
            <a:endParaRPr lang="en-AU" dirty="0"/>
          </a:p>
        </p:txBody>
      </p:sp>
      <p:sp>
        <p:nvSpPr>
          <p:cNvPr id="3" name="Content Placeholder 2"/>
          <p:cNvSpPr>
            <a:spLocks noGrp="1"/>
          </p:cNvSpPr>
          <p:nvPr>
            <p:ph idx="1"/>
          </p:nvPr>
        </p:nvSpPr>
        <p:spPr/>
        <p:txBody>
          <a:bodyPr/>
          <a:lstStyle/>
          <a:p>
            <a:r>
              <a:rPr lang="en-AU" dirty="0" smtClean="0"/>
              <a:t>All behaviour arises from environmental consequences</a:t>
            </a:r>
          </a:p>
          <a:p>
            <a:r>
              <a:rPr lang="en-AU" dirty="0" smtClean="0"/>
              <a:t>Applied Behaviour Analysis – (Behaviour modification) </a:t>
            </a:r>
          </a:p>
          <a:p>
            <a:r>
              <a:rPr lang="en-AU" dirty="0" smtClean="0"/>
              <a:t>Children learn to behave with rewards</a:t>
            </a:r>
          </a:p>
          <a:p>
            <a:r>
              <a:rPr lang="en-AU" dirty="0" smtClean="0"/>
              <a:t>Undesirable behaviour is punished</a:t>
            </a:r>
            <a:endParaRPr lang="en-AU" dirty="0"/>
          </a:p>
        </p:txBody>
      </p:sp>
      <p:cxnSp>
        <p:nvCxnSpPr>
          <p:cNvPr id="5" name="Straight Arrow Connector 4"/>
          <p:cNvCxnSpPr/>
          <p:nvPr/>
        </p:nvCxnSpPr>
        <p:spPr>
          <a:xfrm rot="5400000">
            <a:off x="4031940" y="5265204"/>
            <a:ext cx="108012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AU"/>
              <a:t>Terms</a:t>
            </a:r>
            <a:endParaRPr lang="en-US"/>
          </a:p>
        </p:txBody>
      </p:sp>
      <p:graphicFrame>
        <p:nvGraphicFramePr>
          <p:cNvPr id="8210" name="Group 18"/>
          <p:cNvGraphicFramePr>
            <a:graphicFrameLocks noGrp="1"/>
          </p:cNvGraphicFramePr>
          <p:nvPr>
            <p:ph type="tbl" idx="1"/>
          </p:nvPr>
        </p:nvGraphicFramePr>
        <p:xfrm>
          <a:off x="457200" y="1600201"/>
          <a:ext cx="8229600" cy="4747023"/>
        </p:xfrm>
        <a:graphic>
          <a:graphicData uri="http://schemas.openxmlformats.org/drawingml/2006/table">
            <a:tbl>
              <a:tblPr/>
              <a:tblGrid>
                <a:gridCol w="4114800"/>
                <a:gridCol w="4114800"/>
              </a:tblGrid>
              <a:tr h="22633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Introduce rewards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POSITIVE REINFORCEMENT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Introduce punishments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PUNISHMENT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836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Withhold punishment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NEGATIVE REINFORCEMENT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Withhold rewards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ATTENTION WITHDRAWAL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TIME OUT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 name="Slide Number Placeholder 5"/>
          <p:cNvSpPr>
            <a:spLocks noGrp="1"/>
          </p:cNvSpPr>
          <p:nvPr>
            <p:ph type="sldNum" sz="quarter" idx="12"/>
          </p:nvPr>
        </p:nvSpPr>
        <p:spPr/>
        <p:txBody>
          <a:bodyPr/>
          <a:lstStyle/>
          <a:p>
            <a:fld id="{7BC4864B-E0BD-4898-BF6D-9CD13A43081D}" type="slidenum">
              <a:rPr lang="en-US"/>
              <a:pPr/>
              <a:t>40</a:t>
            </a:fld>
            <a:endParaRPr lang="en-US"/>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Before we start consider Tom</a:t>
            </a:r>
            <a:endParaRPr lang="en-AU"/>
          </a:p>
        </p:txBody>
      </p:sp>
      <p:sp>
        <p:nvSpPr>
          <p:cNvPr id="6" name="Slide Number Placeholder 5"/>
          <p:cNvSpPr>
            <a:spLocks noGrp="1"/>
          </p:cNvSpPr>
          <p:nvPr>
            <p:ph type="sldNum" sz="quarter" idx="12"/>
          </p:nvPr>
        </p:nvSpPr>
        <p:spPr/>
        <p:txBody>
          <a:bodyPr/>
          <a:lstStyle/>
          <a:p>
            <a:fld id="{ABD13A79-45B1-4552-BD0F-15BCE42CD605}" type="slidenum">
              <a:rPr lang="en-US"/>
              <a:pPr/>
              <a:t>41</a:t>
            </a:fld>
            <a:endParaRPr lang="en-US"/>
          </a:p>
        </p:txBody>
      </p:sp>
      <p:pic>
        <p:nvPicPr>
          <p:cNvPr id="54277" name="Picture 5" descr="child_f">
            <a:hlinkClick r:id="rId2"/>
          </p:cNvPr>
          <p:cNvPicPr>
            <a:picLocks noChangeAspect="1" noChangeArrowheads="1"/>
          </p:cNvPicPr>
          <p:nvPr/>
        </p:nvPicPr>
        <p:blipFill>
          <a:blip r:embed="rId3" cstate="print"/>
          <a:srcRect/>
          <a:stretch>
            <a:fillRect/>
          </a:stretch>
        </p:blipFill>
        <p:spPr bwMode="auto">
          <a:xfrm>
            <a:off x="1595967" y="1916832"/>
            <a:ext cx="5471584" cy="3528391"/>
          </a:xfrm>
          <a:prstGeom prst="rect">
            <a:avLst/>
          </a:prstGeom>
          <a:noFill/>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AU"/>
              <a:t>WARNING</a:t>
            </a:r>
            <a:endParaRPr lang="en-US"/>
          </a:p>
        </p:txBody>
      </p:sp>
      <p:sp>
        <p:nvSpPr>
          <p:cNvPr id="5" name="Slide Number Placeholder 5"/>
          <p:cNvSpPr>
            <a:spLocks noGrp="1"/>
          </p:cNvSpPr>
          <p:nvPr>
            <p:ph type="sldNum" sz="quarter" idx="12"/>
          </p:nvPr>
        </p:nvSpPr>
        <p:spPr/>
        <p:txBody>
          <a:bodyPr/>
          <a:lstStyle/>
          <a:p>
            <a:fld id="{AA97B40B-40CA-40C9-B3DA-E0F9A20204DA}" type="slidenum">
              <a:rPr lang="en-US"/>
              <a:pPr/>
              <a:t>42</a:t>
            </a:fld>
            <a:endParaRPr lang="en-US"/>
          </a:p>
        </p:txBody>
      </p:sp>
      <p:sp>
        <p:nvSpPr>
          <p:cNvPr id="9219" name="Rectangle 3"/>
          <p:cNvSpPr>
            <a:spLocks noGrp="1" noChangeArrowheads="1"/>
          </p:cNvSpPr>
          <p:nvPr>
            <p:ph sz="quarter" idx="1"/>
          </p:nvPr>
        </p:nvSpPr>
        <p:spPr/>
        <p:txBody>
          <a:bodyPr/>
          <a:lstStyle/>
          <a:p>
            <a:r>
              <a:rPr lang="en-AU" sz="2800"/>
              <a:t>Teachers can inadvertently reinforce bad behaviour when they intend to punish</a:t>
            </a:r>
          </a:p>
          <a:p>
            <a:r>
              <a:rPr lang="en-AU" sz="2800"/>
              <a:t>Sometimes punishment gives attention</a:t>
            </a:r>
          </a:p>
          <a:p>
            <a:r>
              <a:rPr lang="en-AU" sz="2800"/>
              <a:t>Sometimes punishment fuels a power play</a:t>
            </a:r>
          </a:p>
          <a:p>
            <a:r>
              <a:rPr lang="en-AU" sz="2800"/>
              <a:t>Peer group pressure/favour can be more rewarding than the punishment, no matter how harsh</a:t>
            </a:r>
            <a:endParaRPr lang="en-US" sz="280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AU" b="1"/>
              <a:t>Token systems</a:t>
            </a:r>
            <a:r>
              <a:rPr lang="en-AU"/>
              <a:t>	</a:t>
            </a:r>
            <a:endParaRPr lang="en-US"/>
          </a:p>
        </p:txBody>
      </p:sp>
      <p:sp>
        <p:nvSpPr>
          <p:cNvPr id="5" name="Slide Number Placeholder 5"/>
          <p:cNvSpPr>
            <a:spLocks noGrp="1"/>
          </p:cNvSpPr>
          <p:nvPr>
            <p:ph type="sldNum" sz="quarter" idx="12"/>
          </p:nvPr>
        </p:nvSpPr>
        <p:spPr/>
        <p:txBody>
          <a:bodyPr/>
          <a:lstStyle/>
          <a:p>
            <a:fld id="{151B48BE-40B0-4D28-B96E-C3F6C8246A9A}" type="slidenum">
              <a:rPr lang="en-US"/>
              <a:pPr/>
              <a:t>43</a:t>
            </a:fld>
            <a:endParaRPr lang="en-US"/>
          </a:p>
        </p:txBody>
      </p:sp>
      <p:sp>
        <p:nvSpPr>
          <p:cNvPr id="12291" name="Rectangle 3"/>
          <p:cNvSpPr>
            <a:spLocks noGrp="1" noChangeArrowheads="1"/>
          </p:cNvSpPr>
          <p:nvPr>
            <p:ph sz="quarter" idx="1"/>
          </p:nvPr>
        </p:nvSpPr>
        <p:spPr/>
        <p:txBody>
          <a:bodyPr/>
          <a:lstStyle/>
          <a:p>
            <a:pPr>
              <a:lnSpc>
                <a:spcPct val="90000"/>
              </a:lnSpc>
            </a:pPr>
            <a:r>
              <a:rPr lang="en-AU"/>
              <a:t>Money can be problematic</a:t>
            </a:r>
          </a:p>
          <a:p>
            <a:pPr>
              <a:lnSpc>
                <a:spcPct val="90000"/>
              </a:lnSpc>
            </a:pPr>
            <a:r>
              <a:rPr lang="en-AU"/>
              <a:t>Encourages a mindset that ‘lots of money is a good thing’</a:t>
            </a:r>
          </a:p>
          <a:p>
            <a:pPr>
              <a:lnSpc>
                <a:spcPct val="90000"/>
              </a:lnSpc>
            </a:pPr>
            <a:r>
              <a:rPr lang="en-AU"/>
              <a:t>Can be very materialistic, unnatural, greed inducing</a:t>
            </a:r>
          </a:p>
          <a:p>
            <a:pPr>
              <a:lnSpc>
                <a:spcPct val="90000"/>
              </a:lnSpc>
            </a:pPr>
            <a:r>
              <a:rPr lang="en-AU"/>
              <a:t>Parent objections are common</a:t>
            </a:r>
          </a:p>
          <a:p>
            <a:pPr>
              <a:lnSpc>
                <a:spcPct val="90000"/>
              </a:lnSpc>
            </a:pPr>
            <a:r>
              <a:rPr lang="en-AU"/>
              <a:t>“Money buys power”</a:t>
            </a:r>
            <a:endParaRPr lang="en-US"/>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Possible tokens</a:t>
            </a:r>
            <a:endParaRPr lang="en-AU"/>
          </a:p>
        </p:txBody>
      </p:sp>
      <p:sp>
        <p:nvSpPr>
          <p:cNvPr id="5" name="Slide Number Placeholder 5"/>
          <p:cNvSpPr>
            <a:spLocks noGrp="1"/>
          </p:cNvSpPr>
          <p:nvPr>
            <p:ph type="sldNum" sz="quarter" idx="12"/>
          </p:nvPr>
        </p:nvSpPr>
        <p:spPr/>
        <p:txBody>
          <a:bodyPr/>
          <a:lstStyle/>
          <a:p>
            <a:fld id="{B2081216-9182-4108-91E9-6C41F63DE43A}" type="slidenum">
              <a:rPr lang="en-US"/>
              <a:pPr/>
              <a:t>44</a:t>
            </a:fld>
            <a:endParaRPr lang="en-US"/>
          </a:p>
        </p:txBody>
      </p:sp>
      <p:sp>
        <p:nvSpPr>
          <p:cNvPr id="44035" name="Rectangle 3"/>
          <p:cNvSpPr>
            <a:spLocks noGrp="1" noChangeArrowheads="1"/>
          </p:cNvSpPr>
          <p:nvPr>
            <p:ph sz="quarter" idx="1"/>
          </p:nvPr>
        </p:nvSpPr>
        <p:spPr/>
        <p:txBody>
          <a:bodyPr/>
          <a:lstStyle/>
          <a:p>
            <a:r>
              <a:rPr lang="en-US" dirty="0"/>
              <a:t>Gold stars: maintained by the teacher</a:t>
            </a:r>
          </a:p>
          <a:p>
            <a:r>
              <a:rPr lang="en-US" dirty="0"/>
              <a:t>Tickets: Tallies on paper</a:t>
            </a:r>
          </a:p>
          <a:p>
            <a:r>
              <a:rPr lang="en-US" dirty="0"/>
              <a:t>Beads: displayed in room</a:t>
            </a:r>
          </a:p>
          <a:p>
            <a:r>
              <a:rPr lang="en-US" dirty="0"/>
              <a:t>Game counters</a:t>
            </a:r>
          </a:p>
          <a:p>
            <a:r>
              <a:rPr lang="en-US" dirty="0"/>
              <a:t>Ticks or </a:t>
            </a:r>
            <a:r>
              <a:rPr lang="en-US" dirty="0" smtClean="0"/>
              <a:t>stamps </a:t>
            </a:r>
            <a:r>
              <a:rPr lang="en-US" dirty="0"/>
              <a:t>on a card</a:t>
            </a:r>
            <a:endParaRPr lang="en-AU"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a:t>Developing a plan	</a:t>
            </a:r>
            <a:endParaRPr lang="en-US"/>
          </a:p>
        </p:txBody>
      </p:sp>
      <p:sp>
        <p:nvSpPr>
          <p:cNvPr id="5" name="Slide Number Placeholder 5"/>
          <p:cNvSpPr>
            <a:spLocks noGrp="1"/>
          </p:cNvSpPr>
          <p:nvPr>
            <p:ph type="sldNum" sz="quarter" idx="12"/>
          </p:nvPr>
        </p:nvSpPr>
        <p:spPr/>
        <p:txBody>
          <a:bodyPr/>
          <a:lstStyle/>
          <a:p>
            <a:fld id="{4ED92FA5-14E7-4726-898E-9409489F3519}" type="slidenum">
              <a:rPr lang="en-US"/>
              <a:pPr/>
              <a:t>45</a:t>
            </a:fld>
            <a:endParaRPr lang="en-US"/>
          </a:p>
        </p:txBody>
      </p:sp>
      <p:sp>
        <p:nvSpPr>
          <p:cNvPr id="14339" name="Rectangle 3"/>
          <p:cNvSpPr>
            <a:spLocks noGrp="1" noChangeArrowheads="1"/>
          </p:cNvSpPr>
          <p:nvPr>
            <p:ph sz="quarter" idx="1"/>
          </p:nvPr>
        </p:nvSpPr>
        <p:spPr/>
        <p:txBody>
          <a:bodyPr/>
          <a:lstStyle/>
          <a:p>
            <a:pPr>
              <a:lnSpc>
                <a:spcPct val="90000"/>
              </a:lnSpc>
            </a:pPr>
            <a:r>
              <a:rPr lang="en-AU" sz="2400"/>
              <a:t>Identify the behaviour</a:t>
            </a:r>
          </a:p>
          <a:p>
            <a:pPr>
              <a:lnSpc>
                <a:spcPct val="90000"/>
              </a:lnSpc>
            </a:pPr>
            <a:r>
              <a:rPr lang="en-AU" sz="2400"/>
              <a:t>List features in observable terms</a:t>
            </a:r>
          </a:p>
          <a:p>
            <a:pPr>
              <a:lnSpc>
                <a:spcPct val="90000"/>
              </a:lnSpc>
            </a:pPr>
            <a:r>
              <a:rPr lang="en-AU" sz="2400"/>
              <a:t>Obtain baseline data</a:t>
            </a:r>
          </a:p>
          <a:p>
            <a:pPr>
              <a:lnSpc>
                <a:spcPct val="90000"/>
              </a:lnSpc>
            </a:pPr>
            <a:r>
              <a:rPr lang="en-AU" sz="2400"/>
              <a:t>Change what happens immediately before the behaviour occurs</a:t>
            </a:r>
          </a:p>
          <a:p>
            <a:pPr>
              <a:lnSpc>
                <a:spcPct val="90000"/>
              </a:lnSpc>
            </a:pPr>
            <a:r>
              <a:rPr lang="en-AU" sz="2400"/>
              <a:t>Choose a reinforcer</a:t>
            </a:r>
          </a:p>
          <a:p>
            <a:pPr>
              <a:lnSpc>
                <a:spcPct val="90000"/>
              </a:lnSpc>
            </a:pPr>
            <a:r>
              <a:rPr lang="en-AU" sz="2400"/>
              <a:t>Run the program</a:t>
            </a:r>
          </a:p>
          <a:p>
            <a:pPr>
              <a:lnSpc>
                <a:spcPct val="90000"/>
              </a:lnSpc>
            </a:pPr>
            <a:r>
              <a:rPr lang="en-AU" sz="2400"/>
              <a:t>Cease the program and assess</a:t>
            </a:r>
          </a:p>
          <a:p>
            <a:pPr>
              <a:lnSpc>
                <a:spcPct val="90000"/>
              </a:lnSpc>
            </a:pPr>
            <a:r>
              <a:rPr lang="en-AU" sz="2400"/>
              <a:t>Reintroduce the program if needed</a:t>
            </a:r>
            <a:endParaRPr lang="en-US" sz="240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AU"/>
              <a:t>Negative reinforcement</a:t>
            </a:r>
            <a:endParaRPr lang="en-US"/>
          </a:p>
        </p:txBody>
      </p:sp>
      <p:sp>
        <p:nvSpPr>
          <p:cNvPr id="5" name="Slide Number Placeholder 5"/>
          <p:cNvSpPr>
            <a:spLocks noGrp="1"/>
          </p:cNvSpPr>
          <p:nvPr>
            <p:ph type="sldNum" sz="quarter" idx="12"/>
          </p:nvPr>
        </p:nvSpPr>
        <p:spPr/>
        <p:txBody>
          <a:bodyPr/>
          <a:lstStyle/>
          <a:p>
            <a:fld id="{2AAC7500-DB12-4CC9-AE70-2380E6C3E7FB}" type="slidenum">
              <a:rPr lang="en-US"/>
              <a:pPr/>
              <a:t>46</a:t>
            </a:fld>
            <a:endParaRPr lang="en-US"/>
          </a:p>
        </p:txBody>
      </p:sp>
      <p:sp>
        <p:nvSpPr>
          <p:cNvPr id="15363" name="Rectangle 3"/>
          <p:cNvSpPr>
            <a:spLocks noGrp="1" noChangeArrowheads="1"/>
          </p:cNvSpPr>
          <p:nvPr>
            <p:ph sz="quarter" idx="1"/>
          </p:nvPr>
        </p:nvSpPr>
        <p:spPr/>
        <p:txBody>
          <a:bodyPr/>
          <a:lstStyle/>
          <a:p>
            <a:pPr>
              <a:lnSpc>
                <a:spcPct val="90000"/>
              </a:lnSpc>
            </a:pPr>
            <a:r>
              <a:rPr lang="en-AU" sz="2800"/>
              <a:t>Confusing topic!</a:t>
            </a:r>
          </a:p>
          <a:p>
            <a:pPr>
              <a:lnSpc>
                <a:spcPct val="90000"/>
              </a:lnSpc>
            </a:pPr>
            <a:r>
              <a:rPr lang="en-AU" sz="2800"/>
              <a:t>It’s about avoiding unpleasant stimuli, not receiving them (i.e. punishment)</a:t>
            </a:r>
          </a:p>
          <a:p>
            <a:pPr>
              <a:lnSpc>
                <a:spcPct val="90000"/>
              </a:lnSpc>
            </a:pPr>
            <a:r>
              <a:rPr lang="en-AU" sz="2800"/>
              <a:t>Punishment is something perceived as bad by the student; usually arbitrary; usually administered without notification; not a ‘natural consequence’; might have nothing to do with the actual behaviour</a:t>
            </a:r>
            <a:endParaRPr lang="en-US" sz="280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AU"/>
              <a:t>Punishment</a:t>
            </a:r>
            <a:endParaRPr lang="en-US"/>
          </a:p>
        </p:txBody>
      </p:sp>
      <p:sp>
        <p:nvSpPr>
          <p:cNvPr id="5" name="Slide Number Placeholder 5"/>
          <p:cNvSpPr>
            <a:spLocks noGrp="1"/>
          </p:cNvSpPr>
          <p:nvPr>
            <p:ph type="sldNum" sz="quarter" idx="12"/>
          </p:nvPr>
        </p:nvSpPr>
        <p:spPr/>
        <p:txBody>
          <a:bodyPr/>
          <a:lstStyle/>
          <a:p>
            <a:fld id="{3F882B63-9FAA-40B6-8324-A56BE84503AE}" type="slidenum">
              <a:rPr lang="en-US"/>
              <a:pPr/>
              <a:t>47</a:t>
            </a:fld>
            <a:endParaRPr lang="en-US"/>
          </a:p>
        </p:txBody>
      </p:sp>
      <p:sp>
        <p:nvSpPr>
          <p:cNvPr id="16387" name="Rectangle 3"/>
          <p:cNvSpPr>
            <a:spLocks noGrp="1" noChangeArrowheads="1"/>
          </p:cNvSpPr>
          <p:nvPr>
            <p:ph sz="quarter" idx="1"/>
          </p:nvPr>
        </p:nvSpPr>
        <p:spPr/>
        <p:txBody>
          <a:bodyPr/>
          <a:lstStyle/>
          <a:p>
            <a:pPr>
              <a:lnSpc>
                <a:spcPct val="90000"/>
              </a:lnSpc>
              <a:buFontTx/>
              <a:buNone/>
            </a:pPr>
            <a:r>
              <a:rPr lang="en-AU"/>
              <a:t>Advantages:</a:t>
            </a:r>
          </a:p>
          <a:p>
            <a:pPr>
              <a:lnSpc>
                <a:spcPct val="90000"/>
              </a:lnSpc>
            </a:pPr>
            <a:r>
              <a:rPr lang="en-AU"/>
              <a:t>Effective in the short term</a:t>
            </a:r>
          </a:p>
          <a:p>
            <a:pPr>
              <a:lnSpc>
                <a:spcPct val="90000"/>
              </a:lnSpc>
            </a:pPr>
            <a:r>
              <a:rPr lang="en-AU"/>
              <a:t>Student learns to distinguish between acceptable and unacceptable behaviour</a:t>
            </a:r>
          </a:p>
          <a:p>
            <a:pPr>
              <a:lnSpc>
                <a:spcPct val="90000"/>
              </a:lnSpc>
            </a:pPr>
            <a:r>
              <a:rPr lang="en-AU"/>
              <a:t>May reduce inappropriate behaviours in others</a:t>
            </a:r>
            <a:endParaRPr lang="en-US"/>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AU"/>
              <a:t>Punishment</a:t>
            </a:r>
            <a:endParaRPr lang="en-US"/>
          </a:p>
        </p:txBody>
      </p:sp>
      <p:sp>
        <p:nvSpPr>
          <p:cNvPr id="5" name="Slide Number Placeholder 5"/>
          <p:cNvSpPr>
            <a:spLocks noGrp="1"/>
          </p:cNvSpPr>
          <p:nvPr>
            <p:ph type="sldNum" sz="quarter" idx="12"/>
          </p:nvPr>
        </p:nvSpPr>
        <p:spPr/>
        <p:txBody>
          <a:bodyPr/>
          <a:lstStyle/>
          <a:p>
            <a:fld id="{FA35E8D5-462B-420E-AD4D-FB3073F19E8D}" type="slidenum">
              <a:rPr lang="en-US"/>
              <a:pPr/>
              <a:t>48</a:t>
            </a:fld>
            <a:endParaRPr lang="en-US"/>
          </a:p>
        </p:txBody>
      </p:sp>
      <p:sp>
        <p:nvSpPr>
          <p:cNvPr id="17411" name="Rectangle 3"/>
          <p:cNvSpPr>
            <a:spLocks noGrp="1" noChangeArrowheads="1"/>
          </p:cNvSpPr>
          <p:nvPr>
            <p:ph sz="quarter" idx="1"/>
          </p:nvPr>
        </p:nvSpPr>
        <p:spPr/>
        <p:txBody>
          <a:bodyPr/>
          <a:lstStyle/>
          <a:p>
            <a:pPr>
              <a:lnSpc>
                <a:spcPct val="90000"/>
              </a:lnSpc>
              <a:buFontTx/>
              <a:buNone/>
            </a:pPr>
            <a:r>
              <a:rPr lang="en-AU" sz="2800"/>
              <a:t>Disadvantages:</a:t>
            </a:r>
          </a:p>
          <a:p>
            <a:pPr>
              <a:lnSpc>
                <a:spcPct val="90000"/>
              </a:lnSpc>
            </a:pPr>
            <a:r>
              <a:rPr lang="en-AU" sz="2800"/>
              <a:t>Fails to model appropriate behaviours</a:t>
            </a:r>
          </a:p>
          <a:p>
            <a:pPr>
              <a:lnSpc>
                <a:spcPct val="90000"/>
              </a:lnSpc>
            </a:pPr>
            <a:r>
              <a:rPr lang="en-AU" sz="2800"/>
              <a:t>Can cause resentment, withdrawal, aggression</a:t>
            </a:r>
          </a:p>
          <a:p>
            <a:pPr>
              <a:lnSpc>
                <a:spcPct val="90000"/>
              </a:lnSpc>
            </a:pPr>
            <a:r>
              <a:rPr lang="en-AU" sz="2800"/>
              <a:t>May stop learning and have long term impacts on learning</a:t>
            </a:r>
          </a:p>
          <a:p>
            <a:pPr>
              <a:lnSpc>
                <a:spcPct val="90000"/>
              </a:lnSpc>
            </a:pPr>
            <a:r>
              <a:rPr lang="en-AU" sz="2800"/>
              <a:t>Encourages deceitful behaviour</a:t>
            </a:r>
          </a:p>
          <a:p>
            <a:pPr>
              <a:lnSpc>
                <a:spcPct val="90000"/>
              </a:lnSpc>
            </a:pPr>
            <a:r>
              <a:rPr lang="en-AU" sz="2800"/>
              <a:t>Can be destructive to relationships</a:t>
            </a:r>
            <a:endParaRPr lang="en-US" sz="280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AU"/>
              <a:t>Behavioural contracts</a:t>
            </a:r>
            <a:endParaRPr lang="en-US"/>
          </a:p>
        </p:txBody>
      </p:sp>
      <p:sp>
        <p:nvSpPr>
          <p:cNvPr id="5" name="Slide Number Placeholder 5"/>
          <p:cNvSpPr>
            <a:spLocks noGrp="1"/>
          </p:cNvSpPr>
          <p:nvPr>
            <p:ph type="sldNum" sz="quarter" idx="12"/>
          </p:nvPr>
        </p:nvSpPr>
        <p:spPr/>
        <p:txBody>
          <a:bodyPr/>
          <a:lstStyle/>
          <a:p>
            <a:fld id="{19162399-98B4-40B7-895C-8DF92AC1D7DB}" type="slidenum">
              <a:rPr lang="en-US"/>
              <a:pPr/>
              <a:t>49</a:t>
            </a:fld>
            <a:endParaRPr lang="en-US"/>
          </a:p>
        </p:txBody>
      </p:sp>
      <p:sp>
        <p:nvSpPr>
          <p:cNvPr id="25603" name="Rectangle 3"/>
          <p:cNvSpPr>
            <a:spLocks noGrp="1" noChangeArrowheads="1"/>
          </p:cNvSpPr>
          <p:nvPr>
            <p:ph sz="quarter" idx="1"/>
          </p:nvPr>
        </p:nvSpPr>
        <p:spPr/>
        <p:txBody>
          <a:bodyPr/>
          <a:lstStyle/>
          <a:p>
            <a:pPr>
              <a:lnSpc>
                <a:spcPct val="80000"/>
              </a:lnSpc>
            </a:pPr>
            <a:r>
              <a:rPr lang="en-AU" sz="2800"/>
              <a:t>Great for involving all stake holders</a:t>
            </a:r>
          </a:p>
          <a:p>
            <a:pPr>
              <a:lnSpc>
                <a:spcPct val="80000"/>
              </a:lnSpc>
            </a:pPr>
            <a:r>
              <a:rPr lang="en-AU" sz="2800"/>
              <a:t>Positively written</a:t>
            </a:r>
          </a:p>
          <a:p>
            <a:pPr>
              <a:lnSpc>
                <a:spcPct val="80000"/>
              </a:lnSpc>
            </a:pPr>
            <a:r>
              <a:rPr lang="en-AU" sz="2800"/>
              <a:t>Set out desired behaviours</a:t>
            </a:r>
          </a:p>
          <a:p>
            <a:pPr>
              <a:lnSpc>
                <a:spcPct val="80000"/>
              </a:lnSpc>
            </a:pPr>
            <a:r>
              <a:rPr lang="en-AU" sz="2800"/>
              <a:t>Include strategies to cool down</a:t>
            </a:r>
          </a:p>
          <a:p>
            <a:pPr>
              <a:lnSpc>
                <a:spcPct val="80000"/>
              </a:lnSpc>
            </a:pPr>
            <a:r>
              <a:rPr lang="en-AU" sz="2800"/>
              <a:t>Include contact with significant others</a:t>
            </a:r>
          </a:p>
          <a:p>
            <a:pPr>
              <a:lnSpc>
                <a:spcPct val="80000"/>
              </a:lnSpc>
            </a:pPr>
            <a:r>
              <a:rPr lang="en-AU" sz="2800"/>
              <a:t>Feature communication</a:t>
            </a:r>
          </a:p>
          <a:p>
            <a:pPr>
              <a:lnSpc>
                <a:spcPct val="80000"/>
              </a:lnSpc>
            </a:pPr>
            <a:r>
              <a:rPr lang="en-AU" sz="2800"/>
              <a:t>Tight time frame, followed rigidly</a:t>
            </a:r>
          </a:p>
          <a:p>
            <a:pPr>
              <a:lnSpc>
                <a:spcPct val="80000"/>
              </a:lnSpc>
            </a:pPr>
            <a:r>
              <a:rPr lang="en-AU" sz="2800"/>
              <a:t>Consequences invoked as stated</a:t>
            </a:r>
            <a:endParaRPr lang="en-US" sz="280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Functional behaviour Assessment</a:t>
            </a:r>
            <a:endParaRPr lang="en-AU" dirty="0"/>
          </a:p>
        </p:txBody>
      </p:sp>
      <p:sp>
        <p:nvSpPr>
          <p:cNvPr id="3" name="Content Placeholder 2"/>
          <p:cNvSpPr>
            <a:spLocks noGrp="1"/>
          </p:cNvSpPr>
          <p:nvPr>
            <p:ph idx="1"/>
          </p:nvPr>
        </p:nvSpPr>
        <p:spPr/>
        <p:txBody>
          <a:bodyPr/>
          <a:lstStyle/>
          <a:p>
            <a:r>
              <a:rPr lang="en-AU" dirty="0" smtClean="0"/>
              <a:t>Application of reinforcement and punishment to similar behaviour – not effective</a:t>
            </a:r>
          </a:p>
          <a:p>
            <a:r>
              <a:rPr lang="en-AU" dirty="0" smtClean="0"/>
              <a:t>Adjust to specific consequences </a:t>
            </a:r>
          </a:p>
          <a:p>
            <a:r>
              <a:rPr lang="en-AU" dirty="0" smtClean="0"/>
              <a:t>Generate hypothesis to link environmental events and the behaviour</a:t>
            </a:r>
            <a:endParaRPr lang="en-AU" dirty="0"/>
          </a:p>
        </p:txBody>
      </p:sp>
      <p:cxnSp>
        <p:nvCxnSpPr>
          <p:cNvPr id="5" name="Straight Arrow Connector 4"/>
          <p:cNvCxnSpPr/>
          <p:nvPr/>
        </p:nvCxnSpPr>
        <p:spPr>
          <a:xfrm rot="5400000">
            <a:off x="3923928" y="5373216"/>
            <a:ext cx="115212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Activity</a:t>
            </a:r>
            <a:endParaRPr lang="en-AU"/>
          </a:p>
        </p:txBody>
      </p:sp>
      <p:sp>
        <p:nvSpPr>
          <p:cNvPr id="6" name="Slide Number Placeholder 5"/>
          <p:cNvSpPr>
            <a:spLocks noGrp="1"/>
          </p:cNvSpPr>
          <p:nvPr>
            <p:ph type="sldNum" sz="quarter" idx="12"/>
          </p:nvPr>
        </p:nvSpPr>
        <p:spPr/>
        <p:txBody>
          <a:bodyPr/>
          <a:lstStyle/>
          <a:p>
            <a:fld id="{C49C2062-C2B1-49BF-AC65-52C13F5592C4}" type="slidenum">
              <a:rPr lang="en-US"/>
              <a:pPr/>
              <a:t>50</a:t>
            </a:fld>
            <a:endParaRPr lang="en-US"/>
          </a:p>
        </p:txBody>
      </p:sp>
      <p:sp>
        <p:nvSpPr>
          <p:cNvPr id="35843" name="Rectangle 3"/>
          <p:cNvSpPr>
            <a:spLocks noGrp="1" noChangeArrowheads="1"/>
          </p:cNvSpPr>
          <p:nvPr>
            <p:ph sz="quarter" idx="1"/>
          </p:nvPr>
        </p:nvSpPr>
        <p:spPr/>
        <p:txBody>
          <a:bodyPr/>
          <a:lstStyle/>
          <a:p>
            <a:endParaRPr lang="en-US"/>
          </a:p>
          <a:p>
            <a:r>
              <a:rPr lang="en-US"/>
              <a:t>Kris will not work </a:t>
            </a:r>
            <a:endParaRPr lang="en-AU"/>
          </a:p>
        </p:txBody>
      </p:sp>
      <p:pic>
        <p:nvPicPr>
          <p:cNvPr id="35845" name="Picture 5" descr="lake-county-school-reports">
            <a:hlinkClick r:id="rId2"/>
          </p:cNvPr>
          <p:cNvPicPr>
            <a:picLocks noChangeAspect="1" noChangeArrowheads="1"/>
          </p:cNvPicPr>
          <p:nvPr/>
        </p:nvPicPr>
        <p:blipFill>
          <a:blip r:embed="rId3" cstate="print"/>
          <a:srcRect/>
          <a:stretch>
            <a:fillRect/>
          </a:stretch>
        </p:blipFill>
        <p:spPr bwMode="auto">
          <a:xfrm>
            <a:off x="3898901" y="3644503"/>
            <a:ext cx="1655233" cy="1241822"/>
          </a:xfrm>
          <a:prstGeom prst="rect">
            <a:avLst/>
          </a:prstGeom>
          <a:noFill/>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Kris will not work: YOU COULD</a:t>
            </a:r>
            <a:endParaRPr lang="en-AU"/>
          </a:p>
        </p:txBody>
      </p:sp>
      <p:sp>
        <p:nvSpPr>
          <p:cNvPr id="5" name="Slide Number Placeholder 5"/>
          <p:cNvSpPr>
            <a:spLocks noGrp="1"/>
          </p:cNvSpPr>
          <p:nvPr>
            <p:ph type="sldNum" sz="quarter" idx="12"/>
          </p:nvPr>
        </p:nvSpPr>
        <p:spPr/>
        <p:txBody>
          <a:bodyPr/>
          <a:lstStyle/>
          <a:p>
            <a:fld id="{369E602C-4B21-4E55-8F95-8E14A9006CB7}" type="slidenum">
              <a:rPr lang="en-US"/>
              <a:pPr/>
              <a:t>51</a:t>
            </a:fld>
            <a:endParaRPr lang="en-US"/>
          </a:p>
        </p:txBody>
      </p:sp>
      <p:sp>
        <p:nvSpPr>
          <p:cNvPr id="53251" name="Rectangle 3"/>
          <p:cNvSpPr>
            <a:spLocks noGrp="1" noChangeArrowheads="1"/>
          </p:cNvSpPr>
          <p:nvPr>
            <p:ph sz="quarter" idx="1"/>
          </p:nvPr>
        </p:nvSpPr>
        <p:spPr/>
        <p:txBody>
          <a:bodyPr/>
          <a:lstStyle/>
          <a:p>
            <a:r>
              <a:rPr lang="en-US"/>
              <a:t>Catch Kris being good</a:t>
            </a:r>
          </a:p>
          <a:p>
            <a:r>
              <a:rPr lang="en-US"/>
              <a:t>Remind Kris of the class rules regarding work</a:t>
            </a:r>
          </a:p>
          <a:p>
            <a:r>
              <a:rPr lang="en-US"/>
              <a:t>Praise Kris when she follows the rules</a:t>
            </a:r>
          </a:p>
          <a:p>
            <a:r>
              <a:rPr lang="en-US"/>
              <a:t>If praise does not work, use points, tokens or other tangible reinforcers</a:t>
            </a:r>
          </a:p>
          <a:p>
            <a:r>
              <a:rPr lang="en-US"/>
              <a:t>Set up a contract with Kris</a:t>
            </a:r>
          </a:p>
          <a:p>
            <a:endParaRPr lang="en-US"/>
          </a:p>
          <a:p>
            <a:endParaRPr lang="en-AU"/>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308100" y="152400"/>
            <a:ext cx="6248400" cy="900113"/>
          </a:xfrm>
        </p:spPr>
        <p:txBody>
          <a:bodyPr/>
          <a:lstStyle/>
          <a:p>
            <a:r>
              <a:rPr lang="en-US" sz="4000"/>
              <a:t>Mr. Grimes part 2</a:t>
            </a:r>
            <a:endParaRPr lang="en-AU" sz="4000"/>
          </a:p>
        </p:txBody>
      </p:sp>
      <p:sp>
        <p:nvSpPr>
          <p:cNvPr id="5" name="Slide Number Placeholder 5"/>
          <p:cNvSpPr>
            <a:spLocks noGrp="1"/>
          </p:cNvSpPr>
          <p:nvPr>
            <p:ph type="sldNum" sz="quarter" idx="12"/>
          </p:nvPr>
        </p:nvSpPr>
        <p:spPr/>
        <p:txBody>
          <a:bodyPr/>
          <a:lstStyle/>
          <a:p>
            <a:fld id="{2F17769F-16F4-4BBD-A812-4A87571E31A5}" type="slidenum">
              <a:rPr lang="en-US"/>
              <a:pPr/>
              <a:t>52</a:t>
            </a:fld>
            <a:endParaRPr lang="en-US"/>
          </a:p>
        </p:txBody>
      </p:sp>
      <p:pic>
        <p:nvPicPr>
          <p:cNvPr id="57348" name="Picture 4" descr="688px-Video-icon"/>
          <p:cNvPicPr>
            <a:picLocks noGrp="1" noChangeAspect="1" noChangeArrowheads="1"/>
          </p:cNvPicPr>
          <p:nvPr>
            <p:ph sz="quarter" idx="1"/>
          </p:nvPr>
        </p:nvPicPr>
        <p:blipFill>
          <a:blip r:embed="rId2" cstate="print"/>
          <a:stretch>
            <a:fillRect/>
          </a:stretch>
        </p:blipFill>
        <p:spPr>
          <a:xfrm>
            <a:off x="914400" y="1827415"/>
            <a:ext cx="7772400" cy="3812769"/>
          </a:xfrm>
        </p:spPr>
      </p:pic>
      <p:sp>
        <p:nvSpPr>
          <p:cNvPr id="6" name="Rectangle 5"/>
          <p:cNvSpPr/>
          <p:nvPr/>
        </p:nvSpPr>
        <p:spPr>
          <a:xfrm>
            <a:off x="2123728" y="5949280"/>
            <a:ext cx="4572000" cy="646331"/>
          </a:xfrm>
          <a:prstGeom prst="rect">
            <a:avLst/>
          </a:prstGeom>
        </p:spPr>
        <p:txBody>
          <a:bodyPr>
            <a:spAutoFit/>
          </a:bodyPr>
          <a:lstStyle/>
          <a:p>
            <a:r>
              <a:rPr lang="en-US" dirty="0" smtClean="0">
                <a:hlinkClick r:id="rId3"/>
              </a:rPr>
              <a:t>http://www.guardian.co.uk/education/2009/feb/06/mr-grimes-film</a:t>
            </a:r>
            <a:endParaRPr lang="en-AU"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Positive Behaviour Support</a:t>
            </a:r>
            <a:endParaRPr lang="en-AU" dirty="0"/>
          </a:p>
        </p:txBody>
      </p:sp>
      <p:sp>
        <p:nvSpPr>
          <p:cNvPr id="3" name="Content Placeholder 2"/>
          <p:cNvSpPr>
            <a:spLocks noGrp="1"/>
          </p:cNvSpPr>
          <p:nvPr>
            <p:ph idx="1"/>
          </p:nvPr>
        </p:nvSpPr>
        <p:spPr/>
        <p:txBody>
          <a:bodyPr/>
          <a:lstStyle/>
          <a:p>
            <a:r>
              <a:rPr lang="en-AU" dirty="0" smtClean="0"/>
              <a:t>Focus on individual / their needs / preferences – socially valid interventions </a:t>
            </a:r>
          </a:p>
          <a:p>
            <a:r>
              <a:rPr lang="en-AU" dirty="0" smtClean="0"/>
              <a:t>Prevention through environmental management </a:t>
            </a:r>
          </a:p>
          <a:p>
            <a:r>
              <a:rPr lang="en-AU" dirty="0" smtClean="0"/>
              <a:t>Leads to improvement of quality of life for the individual</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Philosophical Assumptions</a:t>
            </a:r>
            <a:endParaRPr lang="en-AU" dirty="0"/>
          </a:p>
        </p:txBody>
      </p:sp>
      <p:sp>
        <p:nvSpPr>
          <p:cNvPr id="3" name="Content Placeholder 2"/>
          <p:cNvSpPr>
            <a:spLocks noGrp="1"/>
          </p:cNvSpPr>
          <p:nvPr>
            <p:ph idx="1"/>
          </p:nvPr>
        </p:nvSpPr>
        <p:spPr/>
        <p:txBody>
          <a:bodyPr/>
          <a:lstStyle/>
          <a:p>
            <a:r>
              <a:rPr lang="en-AU" dirty="0" smtClean="0"/>
              <a:t>Teachers remain in control</a:t>
            </a:r>
          </a:p>
          <a:p>
            <a:r>
              <a:rPr lang="en-AU" dirty="0" smtClean="0"/>
              <a:t>Manipulate the external environment</a:t>
            </a:r>
          </a:p>
          <a:p>
            <a:r>
              <a:rPr lang="en-AU" dirty="0" smtClean="0"/>
              <a:t>Recently – students consulted about their actions and the reason for them</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Beliefs about Children</a:t>
            </a:r>
            <a:endParaRPr lang="en-AU" dirty="0"/>
          </a:p>
        </p:txBody>
      </p:sp>
      <p:sp>
        <p:nvSpPr>
          <p:cNvPr id="3" name="Content Placeholder 2"/>
          <p:cNvSpPr>
            <a:spLocks noGrp="1"/>
          </p:cNvSpPr>
          <p:nvPr>
            <p:ph idx="1"/>
          </p:nvPr>
        </p:nvSpPr>
        <p:spPr/>
        <p:txBody>
          <a:bodyPr/>
          <a:lstStyle/>
          <a:p>
            <a:r>
              <a:rPr lang="en-AU" dirty="0" smtClean="0"/>
              <a:t>Children are behaving beings</a:t>
            </a:r>
          </a:p>
          <a:p>
            <a:r>
              <a:rPr lang="en-AU" dirty="0" smtClean="0"/>
              <a:t>Same adult rules apply to them</a:t>
            </a:r>
          </a:p>
          <a:p>
            <a:r>
              <a:rPr lang="en-AU" dirty="0" smtClean="0"/>
              <a:t>Outside forces shape their actions</a:t>
            </a:r>
          </a:p>
          <a:p>
            <a:endParaRPr lang="en-AU" dirty="0" smtClean="0"/>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Reason:</a:t>
            </a:r>
            <a:endParaRPr lang="en-AU" dirty="0"/>
          </a:p>
        </p:txBody>
      </p:sp>
      <p:sp>
        <p:nvSpPr>
          <p:cNvPr id="3" name="Content Placeholder 2"/>
          <p:cNvSpPr>
            <a:spLocks noGrp="1"/>
          </p:cNvSpPr>
          <p:nvPr>
            <p:ph idx="1"/>
          </p:nvPr>
        </p:nvSpPr>
        <p:spPr/>
        <p:txBody>
          <a:bodyPr/>
          <a:lstStyle/>
          <a:p>
            <a:r>
              <a:rPr lang="en-AU" dirty="0" smtClean="0"/>
              <a:t>Behaviours serve as a function – earn students something social – attention or tangible = positive reinforcement</a:t>
            </a:r>
          </a:p>
          <a:p>
            <a:endParaRPr lang="en-AU" dirty="0" smtClean="0"/>
          </a:p>
          <a:p>
            <a:r>
              <a:rPr lang="en-AU" dirty="0" smtClean="0"/>
              <a:t>Behaviours help them to escape / avoid other people or delay / reduce aversive task demands = negative reinforcement</a:t>
            </a:r>
          </a:p>
          <a:p>
            <a:pPr>
              <a:buNone/>
            </a:pPr>
            <a:endParaRPr lang="en-AU" dirty="0" smtClean="0"/>
          </a:p>
          <a:p>
            <a:pPr>
              <a:buNone/>
            </a:pP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66</TotalTime>
  <Words>1608</Words>
  <Application>Microsoft Office PowerPoint</Application>
  <PresentationFormat>On-screen Show (4:3)</PresentationFormat>
  <Paragraphs>296</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Solstice</vt:lpstr>
      <vt:lpstr>Slide 1</vt:lpstr>
      <vt:lpstr>Behaviourist Philosophy</vt:lpstr>
      <vt:lpstr>Key Points</vt:lpstr>
      <vt:lpstr>Behaviourism</vt:lpstr>
      <vt:lpstr>Functional behaviour Assessment</vt:lpstr>
      <vt:lpstr>Positive Behaviour Support</vt:lpstr>
      <vt:lpstr>Philosophical Assumptions</vt:lpstr>
      <vt:lpstr>Beliefs about Children</vt:lpstr>
      <vt:lpstr>Reason:</vt:lpstr>
      <vt:lpstr>Goal of Discipline</vt:lpstr>
      <vt:lpstr>Slide 11</vt:lpstr>
      <vt:lpstr>Think Pair Share</vt:lpstr>
      <vt:lpstr>What do you think?</vt:lpstr>
      <vt:lpstr>B.F. Skinner’s Principal Teachings</vt:lpstr>
      <vt:lpstr>B.F. Skinner’s Principal Teachings</vt:lpstr>
      <vt:lpstr>Reinforcement </vt:lpstr>
      <vt:lpstr>Reinforcement</vt:lpstr>
      <vt:lpstr>Reinforcement principles</vt:lpstr>
      <vt:lpstr>The and-or connection</vt:lpstr>
      <vt:lpstr>Schedules of reinforcement</vt:lpstr>
      <vt:lpstr>Reinforcement</vt:lpstr>
      <vt:lpstr>B.F. Skinner’s Principal Teachings</vt:lpstr>
      <vt:lpstr>B.F. Skinner’s Principal Teachings</vt:lpstr>
      <vt:lpstr>History</vt:lpstr>
      <vt:lpstr>Classical Conditioning</vt:lpstr>
      <vt:lpstr>Slide 26</vt:lpstr>
      <vt:lpstr>Do you have a phobia?</vt:lpstr>
      <vt:lpstr>Classical Conditioning</vt:lpstr>
      <vt:lpstr>Operant Conditioning</vt:lpstr>
      <vt:lpstr>Examples:</vt:lpstr>
      <vt:lpstr>Slide 31</vt:lpstr>
      <vt:lpstr>Mr. Grimes part 1</vt:lpstr>
      <vt:lpstr>Punishment</vt:lpstr>
      <vt:lpstr>Strategies</vt:lpstr>
      <vt:lpstr>Text examples – pg 61</vt:lpstr>
      <vt:lpstr>The influence of home and school</vt:lpstr>
      <vt:lpstr>Limit setting through body language</vt:lpstr>
      <vt:lpstr>Slide 38</vt:lpstr>
      <vt:lpstr>We can conclude</vt:lpstr>
      <vt:lpstr>Terms</vt:lpstr>
      <vt:lpstr>Before we start consider Tom</vt:lpstr>
      <vt:lpstr>WARNING</vt:lpstr>
      <vt:lpstr>Token systems </vt:lpstr>
      <vt:lpstr>Possible tokens</vt:lpstr>
      <vt:lpstr>Developing a plan </vt:lpstr>
      <vt:lpstr>Negative reinforcement</vt:lpstr>
      <vt:lpstr>Punishment</vt:lpstr>
      <vt:lpstr>Punishment</vt:lpstr>
      <vt:lpstr>Behavioural contracts</vt:lpstr>
      <vt:lpstr>Activity</vt:lpstr>
      <vt:lpstr>Kris will not work: YOU COULD</vt:lpstr>
      <vt:lpstr>Mr. Grimes part 2</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Applied Behaviour Analysis</dc:title>
  <dc:creator>ITS</dc:creator>
  <cp:lastModifiedBy>ITS</cp:lastModifiedBy>
  <cp:revision>10</cp:revision>
  <dcterms:created xsi:type="dcterms:W3CDTF">2010-08-03T04:35:47Z</dcterms:created>
  <dcterms:modified xsi:type="dcterms:W3CDTF">2010-11-24T04:18:36Z</dcterms:modified>
</cp:coreProperties>
</file>